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8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35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84"/>
      <p:bold r:id="rId85"/>
      <p:italic r:id="rId86"/>
      <p:boldItalic r:id="rId87"/>
    </p:embeddedFont>
    <p:embeddedFont>
      <p:font typeface="Open Sans" panose="020B0604020202020204" charset="0"/>
      <p:regular r:id="rId88"/>
      <p:bold r:id="rId89"/>
      <p:italic r:id="rId90"/>
      <p:boldItalic r:id="rId91"/>
    </p:embeddedFont>
    <p:embeddedFont>
      <p:font typeface="Roboto" panose="020B0604020202020204" charset="0"/>
      <p:regular r:id="rId92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6247EF-28B3-4AD2-9371-1BF9EE416130}">
  <a:tblStyle styleId="{826247EF-28B3-4AD2-9371-1BF9EE4161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font" Target="fonts/font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4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0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61b54da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61b54da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8c14dade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8c14dade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8c14dade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8c14dade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8c14dade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8c14dade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8c14dade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8c14dade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8c14dade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8c14dade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8c14dade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8c14dade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8c14dade4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8c14dade4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8c14dade4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8c14dade4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8c14dade4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8c14dade4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8c14dade4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8c14dade4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Notice that the GoogleMap is not mentioned here. It is created and passed to the onMapReady() callback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8c14dad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8c14dad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8c14dade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8c14dade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8c14dade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8c14dade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default onMapReady when you use the Google Maps Activity templated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8c14dade4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8c14dade4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8c14dade4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8c14dade4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8c14dade4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8c14dade4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8c14dade4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8c14dade4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8c14dade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8c14dade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8c14dade4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8c14dade4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8c14dade4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8c14dade4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8c14dade4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8c14dade4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c14dade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8c14dade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8c14dade4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8c14dade4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8c14dade4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8c14dade4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8c14dade4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8c14dade4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8c14dade4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8c14dade4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8c14dade4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8c14dade4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8c14dade4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8c14dade4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8c14dade4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8c14dade4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8c14dade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8c14dade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8c14dade4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8c14dade4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8c14dade4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8c14dade4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8c14dade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8c14dade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8c14dade4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8c14dade4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8c14dade4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8c14dade4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8c14dade4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8c14dade4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8c14dade4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8c14dade4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8c14dade4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8c14dade4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8c14dade4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8c14dade4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8c14dade4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8c14dade4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8c14dade4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8c14dade4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8c14dade4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8c14dade4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8c14dade4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8c14dade4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8c14dade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8c14dade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Yep, that's right. You can add the Google Maps that we all know and love right into your own app.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8c14dade4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8c14dade4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8c14dade4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8c14dade4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8c14dade4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8c14dade4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8c14dade4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8c14dade4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8c14dade4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8c14dade4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8c14dade4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8c14dade4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8c14dade4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8c14dade4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8c14dade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8c14dade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8c14dade4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8c14dade4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8c14dade4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8c14dade4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8c14dade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8c14dade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8c14dade4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8c14dade4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8c14dade4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8c14dade4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8c14dade4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8c14dade4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8c14dade4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8c14dade4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8c14dade4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8c14dade4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just creating the map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8c14dade4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8c14dade4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8c14dade4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8c14dade4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8c14dade4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8c14dade4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8c14dade4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8c14dade4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8c14dade4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8c14dade4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8c14dade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8c14dade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just examples of the customizations you can do, to give a flavor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8c14dade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8c14dade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8c14dade4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8c14dade4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8c14dade4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8c14dade4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8c14dade4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8c14dade4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8c14dade4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8c14dade4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8c14dade4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8c14dade4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8c14dade4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8c14dade4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8c14dade4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8c14dade4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8c14dade4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8c14dade4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f61b54dac_2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f61b54dac_2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8c14dade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8c14dade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c14dade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c14dade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1AAC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sz="5200" b="1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 descr="Screen Shot 2017-06-24 at 5.25.46 PM.png"/>
          <p:cNvPicPr preferRelativeResize="0"/>
          <p:nvPr/>
        </p:nvPicPr>
        <p:blipFill rotWithShape="1">
          <a:blip r:embed="rId2">
            <a:alphaModFix/>
          </a:blip>
          <a:srcRect l="39" r="39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3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4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Google Shape;61;p11" descr="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38" y="-16809"/>
            <a:ext cx="9144000" cy="517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1"/>
          <p:cNvSpPr txBox="1"/>
          <p:nvPr/>
        </p:nvSpPr>
        <p:spPr>
          <a:xfrm>
            <a:off x="2381675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Advanced Android Topics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1"/>
          <p:cNvSpPr txBox="1"/>
          <p:nvPr/>
        </p:nvSpPr>
        <p:spPr>
          <a:xfrm>
            <a:off x="4407225" y="4760548"/>
            <a:ext cx="12876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Mapping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lang="en" sz="900" i="1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3225" y="4736287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1AAC3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sz="5200" b="1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21AAC3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marL="914400" lvl="1" indent="-355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2400"/>
              <a:buNone/>
              <a:defRPr sz="2400">
                <a:solidFill>
                  <a:srgbClr val="21AA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4282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4800"/>
              <a:buNone/>
              <a:defRPr sz="4800">
                <a:solidFill>
                  <a:srgbClr val="21AA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/>
        </p:nvSpPr>
        <p:spPr>
          <a:xfrm>
            <a:off x="4572000" y="-125"/>
            <a:ext cx="4572000" cy="46464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4200"/>
              <a:buNone/>
              <a:defRPr sz="4200">
                <a:solidFill>
                  <a:srgbClr val="21AAC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21AAC3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 descr="Screen Shot 2017-06-24 at 5.25.46 PM.png"/>
          <p:cNvPicPr preferRelativeResize="0"/>
          <p:nvPr/>
        </p:nvPicPr>
        <p:blipFill rotWithShape="1">
          <a:blip r:embed="rId2">
            <a:alphaModFix/>
          </a:blip>
          <a:srcRect l="39" r="39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ldNum" idx="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1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3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ldNum" idx="4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23" descr="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38" y="-16809"/>
            <a:ext cx="9144000" cy="517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/>
        </p:nvSpPr>
        <p:spPr>
          <a:xfrm>
            <a:off x="2381675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Advanced Android Development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4407225" y="4760548"/>
            <a:ext cx="12876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Mapping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lang="en" sz="900" i="1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3225" y="4736287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marL="914400" lvl="1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2400"/>
              <a:buNone/>
              <a:defRPr sz="2400">
                <a:solidFill>
                  <a:srgbClr val="21AA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4282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4800"/>
              <a:buNone/>
              <a:defRPr sz="4800">
                <a:solidFill>
                  <a:srgbClr val="21AA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4646400"/>
          </a:xfrm>
          <a:prstGeom prst="rect">
            <a:avLst/>
          </a:prstGeom>
          <a:solidFill>
            <a:srgbClr val="21AA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4200"/>
              <a:buNone/>
              <a:defRPr sz="4200">
                <a:solidFill>
                  <a:srgbClr val="21AA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creativecommons.org/licenses/by/4.0/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hyperlink" Target="https://creativecommons.org/licenses/by/4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footer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3600"/>
              <a:buFont typeface="Roboto"/>
              <a:buNone/>
              <a:defRPr sz="3600" b="1">
                <a:solidFill>
                  <a:srgbClr val="21AAC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81675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Advanced Android Topics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4407225" y="4760548"/>
            <a:ext cx="12876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Mapping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lang="en" sz="900" i="1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14"/>
              </a:rPr>
              <a:t>Creative Commons Attribution 4.0 International License</a:t>
            </a: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853225" y="4736287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 descr="footer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AAC3"/>
              </a:buClr>
              <a:buSzPts val="3600"/>
              <a:buFont typeface="Roboto"/>
              <a:buNone/>
              <a:defRPr sz="3600" b="1">
                <a:solidFill>
                  <a:srgbClr val="21AAC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3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 txBox="1"/>
          <p:nvPr/>
        </p:nvSpPr>
        <p:spPr>
          <a:xfrm>
            <a:off x="2381675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Advanced Android Development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4407225" y="4760548"/>
            <a:ext cx="12876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Mapping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lang="en" sz="900" i="1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14"/>
              </a:rPr>
              <a:t>Creative Commons Attribution 4.0 International License</a:t>
            </a: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853225" y="4736287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onsole.developers.google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ps/documentation/android-api/signu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ndroid/reference/com/google/android/gms/maps/MapFragment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developers.google.com/android/reference/com/google/android/gms/maps/SupportMapFragmen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chemas.android.com/apk/res/androi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ndroid/reference/com/google/android/gms/maps/OnMapReadyCallback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ps/documentation/android-api/map#using_xml_attribut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ndroid/reference/com/google/android/gms/maps/GoogleMapOptions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ndroid/reference/com/google/android/gms/maps/GoogleMap.html#setMapType(int)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developers.google.com/android/reference/com/google/android/gms/maps/GoogleMap#constant-summary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ps/documentation/android-api/map#indoor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developers.google.com/maps/documentation/android-api/style-reference" TargetMode="External"/><Relationship Id="rId4" Type="http://schemas.openxmlformats.org/officeDocument/2006/relationships/hyperlink" Target="https://developers.google.com/maps/documentation/javascript/style-reference#styler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ndroid/reference/com/google/android/gms/maps/GoogleMap.html#setMapStyle(com.google.android.gms.maps.model.MapStyleOptions)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developers.google.com/android/reference/com/google/android/gms/maps/model/MapStyleOptions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ndroid/reference/com/google/android/gms/maps/GoogleMapOptions.html?hl=BG#liteMode(boolean)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ps/documentation/android-api/events#top_of_p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ndroid/reference/com/google/android/gms/maps/GoogleMap" TargetMode="External"/><Relationship Id="rId7" Type="http://schemas.openxmlformats.org/officeDocument/2006/relationships/hyperlink" Target="https://developers.google.com/android/reference/com/google/android/gms/maps/GoogleMap.OnMyLocationChangeListener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evelopers.google.com/android/reference/com/google/android/gms/maps/GoogleMap.OnMarkerClickListener" TargetMode="External"/><Relationship Id="rId5" Type="http://schemas.openxmlformats.org/officeDocument/2006/relationships/hyperlink" Target="https://developers.google.com/android/reference/com/google/android/gms/maps/GoogleMap.OnMapLongClickListener" TargetMode="External"/><Relationship Id="rId4" Type="http://schemas.openxmlformats.org/officeDocument/2006/relationships/hyperlink" Target="https://developers.google.com/android/reference/com/google/android/gms/maps/GoogleMap.OnMapClickListener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ndroid/reference/com/google/android/gms/maps/GoogleMap.OnMapClickListener.html#onMapClick(com.google.android.gms.maps.model.LatLng)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ndroid/reference/com/google/android/gms/maps/CameraUpdateFactory.html#newLatLng(com.google.android.gms.maps.model.LatLng)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ndroid/reference/com/google/android/gms/maps/model/Marker.html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hyperlink" Target="https://developers.google.com/maps/documentation/android-api/marker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ps/documentation/android-api/infowindows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places/android-api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developers.google.com/android/reference/com/google/android/gms/maps/GoogleMap.OnPoiClickListener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ndroid/reference/com/google/android/gms/maps/GoogleMap.OnPoiClickListener" TargetMode="External"/><Relationship Id="rId7" Type="http://schemas.openxmlformats.org/officeDocument/2006/relationships/hyperlink" Target="https://developers.google.com/android/reference/com/google/android/gms/maps/model/PointOfInterest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evelopers.google.com/android/reference/com/google/android/gms/maps/GoogleMap.OnPoiClickListener.html#onPoiClick(com.google.android.gms.maps.model.PointOfInterest)" TargetMode="External"/><Relationship Id="rId5" Type="http://schemas.openxmlformats.org/officeDocument/2006/relationships/hyperlink" Target="https://developers.google.com/android/reference/com/google/android/gms/maps/GoogleMap.html#setOnPoiClickListener(com.google.android.gms.maps.GoogleMap.OnPoiClickListener)" TargetMode="External"/><Relationship Id="rId4" Type="http://schemas.openxmlformats.org/officeDocument/2006/relationships/hyperlink" Target="https://developers.google.com/android/reference/com/google/android/gms/maps/OnMapReadyCallback.html#onMapReady(com.google.android.gms.maps.GoogleMap)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ndroid/reference/com/google/android/gms/maps/UiSettings.html" TargetMode="External"/><Relationship Id="rId7" Type="http://schemas.openxmlformats.org/officeDocument/2006/relationships/hyperlink" Target="https://developers.google.com/android/reference/com/google/android/gms/maps/UiSettings.html#setMapToolbarEnabled(boolean)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evelopers.google.com/android/reference/com/google/android/gms/maps/UiSettings.html#setCompassEnabled(boolean)" TargetMode="External"/><Relationship Id="rId5" Type="http://schemas.openxmlformats.org/officeDocument/2006/relationships/hyperlink" Target="https://developers.google.com/android/reference/com/google/android/gms/maps/UiSettings.html#setZoomControlsEnabled(boolean)" TargetMode="External"/><Relationship Id="rId4" Type="http://schemas.openxmlformats.org/officeDocument/2006/relationships/hyperlink" Target="https://developers.google.com/android/reference/com/google/android/gms/maps/GoogleMap.html#getUiSettings()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ndroid/reference/com/google/android/gms/maps/UiSettings.html#setZoomGesturesEnabled(boolean)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developers.google.com/android/reference/com/google/android/gms/maps/UiSettings.html#setRotateGesturesEnabled(boolean)" TargetMode="External"/><Relationship Id="rId4" Type="http://schemas.openxmlformats.org/officeDocument/2006/relationships/hyperlink" Target="https://developers.google.com/android/reference/com/google/android/gms/maps/UiSettings.html#setScrollGesturesEnabled(boolean)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ndroid/reference/com/google/android/gms/maps/model/GroundOverlayOptions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developers.google.com/android/reference/com/google/android/gms/maps/model/BitmapDescriptorFactory.html#fromResource(int)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ndroid/reference/com/google/android/gms/maps/model/Polyline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evelopers.google.com/maps/documentation/android-api/shapes" TargetMode="External"/><Relationship Id="rId5" Type="http://schemas.openxmlformats.org/officeDocument/2006/relationships/hyperlink" Target="https://developers.google.com/android/reference/com/google/android/gms/maps/model/Circle" TargetMode="External"/><Relationship Id="rId4" Type="http://schemas.openxmlformats.org/officeDocument/2006/relationships/hyperlink" Target="https://developers.google.com/android/reference/com/google/android/gms/maps/model/Polygon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ndroid/reference/com/google/android/gms/maps/StreetViewPanorama.html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developers.google.com/android/reference/com/google/android/gms/maps/StreetViewPanoramaView.html" TargetMode="External"/><Relationship Id="rId4" Type="http://schemas.openxmlformats.org/officeDocument/2006/relationships/hyperlink" Target="https://developers.google.com/android/reference/com/google/android/gms/maps/StreetViewPanoramaFragment.html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-developer-training.gitbooks.io/android-developer-advanced-course-concepts/content/unit-4-add-geo-features-to-your-apps/lesson-9-mapping/9-1-c-google-maps-api/9-1-c-google-maps-api.html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oogle-developer-training.gitbooks.io/android-developer-advanced-course-practicals/content/unit-4-add-geo-features-to-your-apps/lesson-9-mapping/9-1-p-add-a-google-map-to-your-app/9-1-p-add-a-google-map-to-your-app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ldNum" idx="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</a:t>
            </a: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ubTitle" idx="1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9 </a:t>
            </a:r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subTitle" idx="3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Android Development</a:t>
            </a:r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sldNum" idx="4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 app and get API key</a:t>
            </a:r>
            <a:endParaRPr/>
          </a:p>
        </p:txBody>
      </p:sp>
      <p:sp>
        <p:nvSpPr>
          <p:cNvPr id="211" name="Google Shape;211;p34"/>
          <p:cNvSpPr txBox="1">
            <a:spLocks noGrp="1"/>
          </p:cNvSpPr>
          <p:nvPr>
            <p:ph type="body" idx="1"/>
          </p:nvPr>
        </p:nvSpPr>
        <p:spPr>
          <a:xfrm>
            <a:off x="311700" y="1223775"/>
            <a:ext cx="7844100" cy="32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Register your app in </a:t>
            </a:r>
            <a:r>
              <a:rPr lang="en" u="sng">
                <a:solidFill>
                  <a:schemeClr val="accent5"/>
                </a:solidFill>
                <a:hlinkClick r:id="rId3"/>
              </a:rPr>
              <a:t>Google API Console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Get debug certificate and release certificate and request API key</a:t>
            </a:r>
            <a:endParaRPr>
              <a:solidFill>
                <a:srgbClr val="21AAC3"/>
              </a:solidFill>
              <a:highlight>
                <a:srgbClr val="FFFFFF"/>
              </a:highlight>
            </a:endParaRPr>
          </a:p>
        </p:txBody>
      </p:sp>
      <p:sp>
        <p:nvSpPr>
          <p:cNvPr id="212" name="Google Shape;212;p3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900" y="2422200"/>
            <a:ext cx="4781550" cy="188595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41BE2D-E752-4D47-9419-033BED38B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23041"/>
            <a:ext cx="3620729" cy="5078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meta-data</a:t>
            </a:r>
            <a:b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:name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com.google.android.geo.API_KEY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:value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="@string/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google_maps_key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Google Maps Activity template</a:t>
            </a:r>
            <a:endParaRPr/>
          </a:p>
        </p:txBody>
      </p:sp>
      <p:sp>
        <p:nvSpPr>
          <p:cNvPr id="219" name="Google Shape;219;p35"/>
          <p:cNvSpPr txBox="1">
            <a:spLocks noGrp="1"/>
          </p:cNvSpPr>
          <p:nvPr>
            <p:ph type="body" idx="1"/>
          </p:nvPr>
        </p:nvSpPr>
        <p:spPr>
          <a:xfrm>
            <a:off x="311700" y="1753275"/>
            <a:ext cx="3963900" cy="273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Creates boilerplate code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Gives link to get API key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Not using template? </a:t>
            </a:r>
            <a:b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See </a:t>
            </a:r>
            <a:r>
              <a:rPr lang="en" u="sng">
                <a:solidFill>
                  <a:srgbClr val="21AAC3"/>
                </a:solidFill>
                <a:hlinkClick r:id="rId3"/>
              </a:rPr>
              <a:t>API key guide</a:t>
            </a:r>
            <a:endParaRPr>
              <a:solidFill>
                <a:srgbClr val="21AAC3"/>
              </a:solidFill>
              <a:highlight>
                <a:srgbClr val="FFFFFF"/>
              </a:highlight>
            </a:endParaRPr>
          </a:p>
        </p:txBody>
      </p:sp>
      <p:sp>
        <p:nvSpPr>
          <p:cNvPr id="220" name="Google Shape;220;p3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625" y="1753275"/>
            <a:ext cx="4432251" cy="2463875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2" name="Google Shape;222;p35"/>
          <p:cNvSpPr txBox="1">
            <a:spLocks noGrp="1"/>
          </p:cNvSpPr>
          <p:nvPr>
            <p:ph type="body" idx="1"/>
          </p:nvPr>
        </p:nvSpPr>
        <p:spPr>
          <a:xfrm>
            <a:off x="217350" y="1078175"/>
            <a:ext cx="8709300" cy="52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In Android Studio, use Google Maps Activity template</a:t>
            </a:r>
            <a:endParaRPr>
              <a:solidFill>
                <a:srgbClr val="21AAC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API debug key</a:t>
            </a:r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body" idx="1"/>
          </p:nvPr>
        </p:nvSpPr>
        <p:spPr>
          <a:xfrm>
            <a:off x="108300" y="1310500"/>
            <a:ext cx="9144000" cy="31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Open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google_maps_api.xml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generated by template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Copy URL from comment and paste into browser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Follow instructions to enable Maps API and get API debug key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Paste API key into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google_maps_api.xml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&lt;string name="google_maps_key" templateMergeStrategy="preserve"&gt;  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YOUR_KEY_HERE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&lt;/string&gt;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29" name="Google Shape;229;p3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>
            <a:spLocks noGrp="1"/>
          </p:cNvSpPr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map in layout </a:t>
            </a:r>
            <a:endParaRPr/>
          </a:p>
        </p:txBody>
      </p:sp>
      <p:sp>
        <p:nvSpPr>
          <p:cNvPr id="235" name="Google Shape;235;p3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36" name="Google Shape;236;p3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975" y="1025050"/>
            <a:ext cx="2946000" cy="36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map in layout</a:t>
            </a:r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311700" y="1310500"/>
            <a:ext cx="4566300" cy="318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To add map to layout, use either: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MapView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MapFragment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4" name="Google Shape;244;p3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45" name="Google Shape;245;p38"/>
          <p:cNvSpPr txBox="1"/>
          <p:nvPr/>
        </p:nvSpPr>
        <p:spPr>
          <a:xfrm>
            <a:off x="5723075" y="1629975"/>
            <a:ext cx="24873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1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With MapView, </a:t>
            </a:r>
            <a:br>
              <a:rPr lang="en" sz="1800" i="1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 i="1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you must forward </a:t>
            </a:r>
            <a:br>
              <a:rPr lang="en" sz="1800" i="1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 i="1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all lifecycle methods, so it's easier to use MapFragment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MapFragment</a:t>
            </a:r>
            <a:endParaRPr/>
          </a:p>
        </p:txBody>
      </p:sp>
      <p:sp>
        <p:nvSpPr>
          <p:cNvPr id="251" name="Google Shape;251;p39"/>
          <p:cNvSpPr txBox="1">
            <a:spLocks noGrp="1"/>
          </p:cNvSpPr>
          <p:nvPr>
            <p:ph type="body" idx="1"/>
          </p:nvPr>
        </p:nvSpPr>
        <p:spPr>
          <a:xfrm>
            <a:off x="311700" y="1310500"/>
            <a:ext cx="8520600" cy="228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MapFragment</a:t>
            </a:r>
            <a:r>
              <a:rPr lang="en">
                <a:solidFill>
                  <a:schemeClr val="dk1"/>
                </a:solidFill>
              </a:rPr>
              <a:t> places map in fragment container</a:t>
            </a:r>
            <a:endParaRPr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SupportMapFragment</a:t>
            </a:r>
            <a:r>
              <a:rPr lang="en">
                <a:solidFill>
                  <a:schemeClr val="dk1"/>
                </a:solidFill>
              </a:rPr>
              <a:t> for backward compatibility 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&lt;fragment&gt;</a:t>
            </a:r>
            <a:r>
              <a:rPr lang="en">
                <a:solidFill>
                  <a:schemeClr val="dk1"/>
                </a:solidFill>
              </a:rPr>
              <a:t> tag in layout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android:name=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"com.google.android.gms.maps.SupportMapFragment"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52" name="Google Shape;252;p3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fragment example</a:t>
            </a:r>
            <a:endParaRPr/>
          </a:p>
        </p:txBody>
      </p:sp>
      <p:sp>
        <p:nvSpPr>
          <p:cNvPr id="258" name="Google Shape;258;p40"/>
          <p:cNvSpPr txBox="1">
            <a:spLocks noGrp="1"/>
          </p:cNvSpPr>
          <p:nvPr>
            <p:ph type="body" idx="1"/>
          </p:nvPr>
        </p:nvSpPr>
        <p:spPr>
          <a:xfrm>
            <a:off x="251700" y="1076275"/>
            <a:ext cx="876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&lt;fragment 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xmlns:android=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    "</a:t>
            </a:r>
            <a:r>
              <a:rPr lang="en" sz="22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http://schemas.android.com/apk/res/android</a:t>
            </a: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" 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android:id="@+id/map" 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android:name=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    "com.google.android.gms.maps.SupportMapFragment"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   android:layout_width="match_parent"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   android:layout_height="match_parent"/&gt;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9" name="Google Shape;259;p4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MapFragment attributes</a:t>
            </a:r>
            <a:endParaRPr/>
          </a:p>
        </p:txBody>
      </p:sp>
      <p:sp>
        <p:nvSpPr>
          <p:cNvPr id="265" name="Google Shape;265;p41"/>
          <p:cNvSpPr txBox="1">
            <a:spLocks noGrp="1"/>
          </p:cNvSpPr>
          <p:nvPr>
            <p:ph type="body" idx="1"/>
          </p:nvPr>
        </p:nvSpPr>
        <p:spPr>
          <a:xfrm>
            <a:off x="311700" y="1043400"/>
            <a:ext cx="8786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200"/>
              </a:spcAft>
              <a:buNone/>
            </a:pPr>
            <a:r>
              <a:rPr lang="en">
                <a:solidFill>
                  <a:schemeClr val="dk1"/>
                </a:solidFill>
              </a:rPr>
              <a:t>You can specify additional map attributes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66" name="Google Shape;266;p4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67" name="Google Shape;267;p41"/>
          <p:cNvSpPr txBox="1"/>
          <p:nvPr/>
        </p:nvSpPr>
        <p:spPr>
          <a:xfrm>
            <a:off x="471325" y="1616100"/>
            <a:ext cx="6752100" cy="29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map:cameraTargetLat="-33.8"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map:cameraTargetLng="151"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map:cameraTilt="30"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map:cameraZoom="13"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map:mapType="normal"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and more!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onMapReadyCallback</a:t>
            </a:r>
            <a:endParaRPr/>
          </a:p>
        </p:txBody>
      </p:sp>
      <p:sp>
        <p:nvSpPr>
          <p:cNvPr id="273" name="Google Shape;273;p42"/>
          <p:cNvSpPr txBox="1">
            <a:spLocks noGrp="1"/>
          </p:cNvSpPr>
          <p:nvPr>
            <p:ph type="body" idx="1"/>
          </p:nvPr>
        </p:nvSpPr>
        <p:spPr>
          <a:xfrm>
            <a:off x="311700" y="1133625"/>
            <a:ext cx="8520600" cy="325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Activity that shows maps must implement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OnMapReadyCallback</a:t>
            </a:r>
            <a:r>
              <a:rPr lang="en">
                <a:solidFill>
                  <a:schemeClr val="dk1"/>
                </a:solidFill>
              </a:rPr>
              <a:t> interface 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When map is ready, map is passed to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onMapReady()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getMapAsync()</a:t>
            </a:r>
            <a:r>
              <a:rPr lang="en"/>
              <a:t> specifies where to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onMapReady()</a:t>
            </a:r>
            <a:r>
              <a:rPr lang="en"/>
              <a:t> callback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200"/>
              </a:spcAft>
              <a:buClr>
                <a:schemeClr val="dk1"/>
              </a:buClr>
              <a:buSzPts val="24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GoogleMap</a:t>
            </a:r>
            <a:r>
              <a:rPr lang="en"/>
              <a:t> represents the map</a:t>
            </a:r>
            <a:endParaRPr/>
          </a:p>
        </p:txBody>
      </p:sp>
      <p:sp>
        <p:nvSpPr>
          <p:cNvPr id="274" name="Google Shape;274;p4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map example</a:t>
            </a:r>
            <a:endParaRPr/>
          </a:p>
        </p:txBody>
      </p:sp>
      <p:sp>
        <p:nvSpPr>
          <p:cNvPr id="280" name="Google Shape;280;p43"/>
          <p:cNvSpPr txBox="1">
            <a:spLocks noGrp="1"/>
          </p:cNvSpPr>
          <p:nvPr>
            <p:ph type="body" idx="1"/>
          </p:nvPr>
        </p:nvSpPr>
        <p:spPr>
          <a:xfrm>
            <a:off x="149075" y="1133625"/>
            <a:ext cx="8994900" cy="350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protected void onCreate(Bundle savedInstanceState) {</a:t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800" i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// Get the SupportMapFragment</a:t>
            </a:r>
            <a:endParaRPr sz="1800" i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SupportMapFragment mapFragment = SupportMapFragment.</a:t>
            </a:r>
            <a:r>
              <a:rPr lang="en" sz="1800" i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newInstance</a:t>
            </a: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getSupportFragmentManager(...);</a:t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mapFragment.getMapAsync(this);</a:t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1" name="Google Shape;281;p43"/>
          <p:cNvSpPr/>
          <p:nvPr/>
        </p:nvSpPr>
        <p:spPr>
          <a:xfrm>
            <a:off x="5633350" y="2907200"/>
            <a:ext cx="3351300" cy="1693200"/>
          </a:xfrm>
          <a:prstGeom prst="horizont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Notice that the GoogleMap is not mentioned here. Get it in </a:t>
            </a:r>
            <a:r>
              <a:rPr lang="en" sz="1800" i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onMapReady()</a:t>
            </a:r>
            <a:r>
              <a:rPr lang="en" sz="18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callback</a:t>
            </a:r>
            <a:endParaRPr i="1"/>
          </a:p>
        </p:txBody>
      </p:sp>
      <p:sp>
        <p:nvSpPr>
          <p:cNvPr id="282" name="Google Shape;282;p4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83" name="Google Shape;283;p43"/>
          <p:cNvSpPr txBox="1"/>
          <p:nvPr/>
        </p:nvSpPr>
        <p:spPr>
          <a:xfrm>
            <a:off x="2545125" y="3857300"/>
            <a:ext cx="2598300" cy="743100"/>
          </a:xfrm>
          <a:prstGeom prst="rect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Activity containing the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onMapReady()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callback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4" name="Google Shape;284;p43"/>
          <p:cNvCxnSpPr>
            <a:stCxn id="283" idx="0"/>
          </p:cNvCxnSpPr>
          <p:nvPr/>
        </p:nvCxnSpPr>
        <p:spPr>
          <a:xfrm rot="10800000">
            <a:off x="3844275" y="3546200"/>
            <a:ext cx="0" cy="311100"/>
          </a:xfrm>
          <a:prstGeom prst="straightConnector1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333600" y="1239175"/>
            <a:ext cx="4436700" cy="32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Introduction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API setup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Display map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Configure initial map state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Map types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Map styles and lite mode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Adding interactivity to maps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47" name="Google Shape;147;p2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4644350" y="1239175"/>
            <a:ext cx="4436700" cy="3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Moving the camera and view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Markers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Businesses and points of </a:t>
            </a:r>
            <a:br>
              <a:rPr lang="en" sz="2000">
                <a:solidFill>
                  <a:srgbClr val="000000"/>
                </a:solidFill>
              </a:rPr>
            </a:br>
            <a:r>
              <a:rPr lang="en" sz="2000">
                <a:solidFill>
                  <a:srgbClr val="000000"/>
                </a:solidFill>
              </a:rPr>
              <a:t>interest (POIs)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UI controls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Overlays and shapes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Street view</a:t>
            </a:r>
            <a:endParaRPr sz="20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20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onMapReady() callback</a:t>
            </a:r>
            <a:endParaRPr/>
          </a:p>
        </p:txBody>
      </p:sp>
      <p:sp>
        <p:nvSpPr>
          <p:cNvPr id="290" name="Google Shape;290;p44"/>
          <p:cNvSpPr txBox="1">
            <a:spLocks noGrp="1"/>
          </p:cNvSpPr>
          <p:nvPr>
            <p:ph type="body" idx="1"/>
          </p:nvPr>
        </p:nvSpPr>
        <p:spPr>
          <a:xfrm>
            <a:off x="311700" y="1133625"/>
            <a:ext cx="7403400" cy="318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When map is ready,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onMapReady()</a:t>
            </a:r>
            <a:r>
              <a:rPr lang="en"/>
              <a:t> is called.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Initialize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GoogleMap</a:t>
            </a:r>
            <a:r>
              <a:rPr lang="en"/>
              <a:t> in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onMapReady()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Examples: initialize center of map, add markers, set zoom levels for initial map display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1" name="Google Shape;291;p4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onMapReady() example</a:t>
            </a:r>
            <a:endParaRPr/>
          </a:p>
        </p:txBody>
      </p:sp>
      <p:sp>
        <p:nvSpPr>
          <p:cNvPr id="297" name="Google Shape;297;p45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void onMapReady(GoogleMap googleMap) {</a:t>
            </a:r>
            <a:endParaRPr sz="20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 i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Add a marker in Sydney and move the camera</a:t>
            </a:r>
            <a:endParaRPr sz="2000" i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i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LatLng sydney = new LatLng(-34, 151);</a:t>
            </a:r>
            <a:endParaRPr sz="20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googleMap.addMarker(new MarkerOptions().</a:t>
            </a:r>
            <a:endParaRPr sz="20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position(sydney).</a:t>
            </a:r>
            <a:endParaRPr sz="20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title("Marker in Sydney"));</a:t>
            </a:r>
            <a:endParaRPr sz="20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googleMap.moveCamera(</a:t>
            </a:r>
            <a:endParaRPr sz="20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CameraUpdateFactory.</a:t>
            </a:r>
            <a:r>
              <a:rPr lang="en" sz="2000" i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newLatLng</a:t>
            </a:r>
            <a:r>
              <a:rPr lang="en" sz="2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(sydney));</a:t>
            </a:r>
            <a:endParaRPr sz="20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8" name="Google Shape;298;p4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>
            <a:spLocks noGrp="1"/>
          </p:cNvSpPr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Configuring initial map state </a:t>
            </a:r>
            <a:endParaRPr/>
          </a:p>
        </p:txBody>
      </p:sp>
      <p:sp>
        <p:nvSpPr>
          <p:cNvPr id="304" name="Google Shape;304;p4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05" name="Google Shape;305;p4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can configure</a:t>
            </a:r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body" idx="1"/>
          </p:nvPr>
        </p:nvSpPr>
        <p:spPr>
          <a:xfrm>
            <a:off x="151975" y="1222125"/>
            <a:ext cx="8520600" cy="336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Camera position, including location, zoom, bearing, and tilt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Map type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Whether zoom buttons appear and/or compass appears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Gestures to manipulate map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20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Enable lite mode (bitmap image with subset of functions)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2" name="Google Shape;312;p4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Configuring initial map state</a:t>
            </a:r>
            <a:endParaRPr/>
          </a:p>
        </p:txBody>
      </p:sp>
      <p:sp>
        <p:nvSpPr>
          <p:cNvPr id="318" name="Google Shape;318;p48"/>
          <p:cNvSpPr txBox="1">
            <a:spLocks noGrp="1"/>
          </p:cNvSpPr>
          <p:nvPr>
            <p:ph type="body" idx="1"/>
          </p:nvPr>
        </p:nvSpPr>
        <p:spPr>
          <a:xfrm>
            <a:off x="311700" y="1051725"/>
            <a:ext cx="8520600" cy="381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Configure initial map state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in code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or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as XML attributes for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MapView</a:t>
            </a:r>
            <a:r>
              <a:rPr lang="en">
                <a:solidFill>
                  <a:schemeClr val="dk1"/>
                </a:solidFill>
              </a:rPr>
              <a:t> or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MapFragment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500"/>
              </a:spcBef>
              <a:spcAft>
                <a:spcPts val="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9" name="Google Shape;319;p4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XML attributes</a:t>
            </a:r>
            <a:endParaRPr/>
          </a:p>
        </p:txBody>
      </p:sp>
      <p:sp>
        <p:nvSpPr>
          <p:cNvPr id="325" name="Google Shape;325;p49"/>
          <p:cNvSpPr txBox="1">
            <a:spLocks noGrp="1"/>
          </p:cNvSpPr>
          <p:nvPr>
            <p:ph type="body" idx="1"/>
          </p:nvPr>
        </p:nvSpPr>
        <p:spPr>
          <a:xfrm>
            <a:off x="311700" y="1022300"/>
            <a:ext cx="8520600" cy="3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Custom XML attributes</a:t>
            </a:r>
            <a:r>
              <a:rPr lang="en">
                <a:solidFill>
                  <a:srgbClr val="000000"/>
                </a:solidFill>
              </a:rPr>
              <a:t> for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MapFragment</a:t>
            </a:r>
            <a:r>
              <a:rPr lang="en">
                <a:solidFill>
                  <a:srgbClr val="000000"/>
                </a:solidFill>
              </a:rPr>
              <a:t> or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MapView</a:t>
            </a:r>
            <a:endParaRPr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mapType</a:t>
            </a:r>
            <a:r>
              <a:rPr lang="en" sz="2000">
                <a:solidFill>
                  <a:srgbClr val="000000"/>
                </a:solidFill>
              </a:rPr>
              <a:t>,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liteMode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cameraTargetLat</a:t>
            </a:r>
            <a:r>
              <a:rPr lang="en" sz="2000">
                <a:solidFill>
                  <a:srgbClr val="000000"/>
                </a:solidFill>
              </a:rPr>
              <a:t>,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cameraTargetLng</a:t>
            </a:r>
            <a:r>
              <a:rPr lang="en" sz="2000">
                <a:solidFill>
                  <a:srgbClr val="000000"/>
                </a:solidFill>
              </a:rPr>
              <a:t>,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cameraZoom</a:t>
            </a:r>
            <a:r>
              <a:rPr lang="en" sz="2000">
                <a:solidFill>
                  <a:srgbClr val="000000"/>
                </a:solidFill>
              </a:rPr>
              <a:t>,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cameraBearing</a:t>
            </a:r>
            <a:r>
              <a:rPr lang="en" sz="2000">
                <a:solidFill>
                  <a:srgbClr val="000000"/>
                </a:solidFill>
              </a:rPr>
              <a:t>,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cameraTilt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uiZoomControls</a:t>
            </a:r>
            <a:r>
              <a:rPr lang="en" sz="2000">
                <a:solidFill>
                  <a:srgbClr val="000000"/>
                </a:solidFill>
              </a:rPr>
              <a:t>,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uiZoomGestures,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uiCompass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uiScrollGestures</a:t>
            </a:r>
            <a:r>
              <a:rPr lang="en" sz="2000">
                <a:solidFill>
                  <a:srgbClr val="000000"/>
                </a:solidFill>
              </a:rPr>
              <a:t>,</a:t>
            </a:r>
            <a:r>
              <a:rPr lang="en"/>
              <a:t>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uiRotateGestures</a:t>
            </a:r>
            <a:r>
              <a:rPr lang="en" sz="2000">
                <a:solidFill>
                  <a:srgbClr val="000000"/>
                </a:solidFill>
              </a:rPr>
              <a:t>,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uiTiltGestures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Char char="●"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zOrderOnTop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26" name="Google Shape;326;p4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EE363-4C0E-40D1-A541-A57FEAC22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1026" name="Picture 2" descr="Camera properties diagram">
            <a:extLst>
              <a:ext uri="{FF2B5EF4-FFF2-40B4-BE49-F238E27FC236}">
                <a16:creationId xmlns:a16="http://schemas.microsoft.com/office/drawing/2014/main" id="{92C7BCA5-73E3-4C72-9266-2B98E34A3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058" y="3741"/>
            <a:ext cx="5279923" cy="453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723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 example (part 1)</a:t>
            </a:r>
            <a:endParaRPr/>
          </a:p>
        </p:txBody>
      </p:sp>
      <p:sp>
        <p:nvSpPr>
          <p:cNvPr id="332" name="Google Shape;332;p50"/>
          <p:cNvSpPr txBox="1">
            <a:spLocks noGrp="1"/>
          </p:cNvSpPr>
          <p:nvPr>
            <p:ph type="body" idx="1"/>
          </p:nvPr>
        </p:nvSpPr>
        <p:spPr>
          <a:xfrm>
            <a:off x="311700" y="1004100"/>
            <a:ext cx="8709600" cy="385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&lt;fragment</a:t>
            </a:r>
            <a:endParaRPr sz="2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xmlns:android="http://schemas.android.com/apk/res/android"</a:t>
            </a:r>
            <a:endParaRPr sz="2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xmlns:map="http://schemas.android.com/apk/res-auto"</a:t>
            </a:r>
            <a:endParaRPr sz="2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android:name=</a:t>
            </a:r>
            <a:endParaRPr sz="2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"com.google.android.gms.maps.SupportMapFragment"</a:t>
            </a:r>
            <a:endParaRPr sz="2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android:id="@+id/map"</a:t>
            </a:r>
            <a:endParaRPr sz="2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android:layout_width="match_parent"</a:t>
            </a:r>
            <a:endParaRPr sz="2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android:layout_height="match_parent"</a:t>
            </a:r>
            <a:endParaRPr sz="2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map:cameraBearing="112.5"</a:t>
            </a:r>
            <a:endParaRPr sz="2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map:cameraTargetLat="-33.8"</a:t>
            </a:r>
            <a:endParaRPr sz="2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2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</a:endParaRPr>
          </a:p>
        </p:txBody>
      </p:sp>
      <p:sp>
        <p:nvSpPr>
          <p:cNvPr id="333" name="Google Shape;333;p5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1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 example (part 2)</a:t>
            </a:r>
            <a:endParaRPr/>
          </a:p>
        </p:txBody>
      </p:sp>
      <p:sp>
        <p:nvSpPr>
          <p:cNvPr id="339" name="Google Shape;339;p51"/>
          <p:cNvSpPr txBox="1">
            <a:spLocks noGrp="1"/>
          </p:cNvSpPr>
          <p:nvPr>
            <p:ph type="body" idx="1"/>
          </p:nvPr>
        </p:nvSpPr>
        <p:spPr>
          <a:xfrm>
            <a:off x="311700" y="1068050"/>
            <a:ext cx="8520600" cy="379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map:cameraTargetLng="151"</a:t>
            </a: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map:cameraTilt="30"</a:t>
            </a: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map:cameraZoom="13"</a:t>
            </a: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map:mapType="normal"</a:t>
            </a: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map:uiCompass="false"</a:t>
            </a: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map:uiRotateGestures="true"</a:t>
            </a: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map:uiTiltGestures="true"</a:t>
            </a: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map:uiZoomGestures="true"/&gt;</a:t>
            </a:r>
            <a:endParaRPr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</a:endParaRPr>
          </a:p>
        </p:txBody>
      </p:sp>
      <p:sp>
        <p:nvSpPr>
          <p:cNvPr id="340" name="Google Shape;340;p5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map options in code</a:t>
            </a:r>
            <a:endParaRPr/>
          </a:p>
        </p:txBody>
      </p:sp>
      <p:sp>
        <p:nvSpPr>
          <p:cNvPr id="346" name="Google Shape;346;p52"/>
          <p:cNvSpPr txBox="1">
            <a:spLocks noGrp="1"/>
          </p:cNvSpPr>
          <p:nvPr>
            <p:ph type="body" idx="1"/>
          </p:nvPr>
        </p:nvSpPr>
        <p:spPr>
          <a:xfrm>
            <a:off x="311700" y="1133625"/>
            <a:ext cx="8520600" cy="372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Define map options in either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constructor for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MapView</a:t>
            </a:r>
            <a:r>
              <a:rPr lang="en" sz="2400">
                <a:solidFill>
                  <a:srgbClr val="000000"/>
                </a:solidFill>
              </a:rPr>
              <a:t> or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MapFragment</a:t>
            </a:r>
            <a:endParaRPr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onMapReady()</a:t>
            </a:r>
            <a:r>
              <a:rPr lang="en" sz="2400"/>
              <a:t> callback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GoogleMapOptions</a:t>
            </a:r>
            <a:r>
              <a:rPr lang="en"/>
              <a:t> to specify map options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47" name="Google Shape;347;p5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ctrTitle"/>
          </p:nvPr>
        </p:nvSpPr>
        <p:spPr>
          <a:xfrm>
            <a:off x="180983" y="1130675"/>
            <a:ext cx="8685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9.1 Adding a Google</a:t>
            </a:r>
            <a:br>
              <a:rPr lang="en"/>
            </a:br>
            <a:r>
              <a:rPr lang="en"/>
              <a:t>Map to your app</a:t>
            </a:r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1"/>
          </p:nvPr>
        </p:nvSpPr>
        <p:spPr>
          <a:xfrm>
            <a:off x="180975" y="3220225"/>
            <a:ext cx="868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Google Maps API</a:t>
            </a: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GoogleMapOptions</a:t>
            </a:r>
            <a:endParaRPr/>
          </a:p>
        </p:txBody>
      </p:sp>
      <p:sp>
        <p:nvSpPr>
          <p:cNvPr id="353" name="Google Shape;353;p53"/>
          <p:cNvSpPr txBox="1">
            <a:spLocks noGrp="1"/>
          </p:cNvSpPr>
          <p:nvPr>
            <p:ph type="body" idx="1"/>
          </p:nvPr>
        </p:nvSpPr>
        <p:spPr>
          <a:xfrm>
            <a:off x="311700" y="1057425"/>
            <a:ext cx="8520600" cy="372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">
                <a:solidFill>
                  <a:srgbClr val="000000"/>
                </a:solidFill>
              </a:rPr>
              <a:t>Create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GoogleMapOptions</a:t>
            </a:r>
            <a:r>
              <a:rPr lang="en">
                <a:solidFill>
                  <a:srgbClr val="000000"/>
                </a:solidFill>
              </a:rPr>
              <a:t> object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GoogleMapOptions options = new GoogleMapOptions();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">
                <a:solidFill>
                  <a:srgbClr val="000000"/>
                </a:solidFill>
              </a:rPr>
              <a:t>Configure initial state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options.mapType(GoogleMap.MAP_TYPE_SATELLITE)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.compassEnabled(false)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.rotateGesturesEnabled(false)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.tiltGesturesEnabled(false);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354" name="Google Shape;354;p5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4"/>
          <p:cNvSpPr txBox="1">
            <a:spLocks noGrp="1"/>
          </p:cNvSpPr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the map type </a:t>
            </a:r>
            <a:endParaRPr/>
          </a:p>
        </p:txBody>
      </p:sp>
      <p:sp>
        <p:nvSpPr>
          <p:cNvPr id="360" name="Google Shape;360;p5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61" name="Google Shape;361;p5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types</a:t>
            </a:r>
            <a:endParaRPr/>
          </a:p>
        </p:txBody>
      </p:sp>
      <p:sp>
        <p:nvSpPr>
          <p:cNvPr id="367" name="Google Shape;367;p55"/>
          <p:cNvSpPr txBox="1">
            <a:spLocks noGrp="1"/>
          </p:cNvSpPr>
          <p:nvPr>
            <p:ph type="body" idx="1"/>
          </p:nvPr>
        </p:nvSpPr>
        <p:spPr>
          <a:xfrm>
            <a:off x="311700" y="1310500"/>
            <a:ext cx="3913500" cy="31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i="1">
                <a:solidFill>
                  <a:srgbClr val="000000"/>
                </a:solidFill>
                <a:highlight>
                  <a:srgbClr val="FFFFFF"/>
                </a:highlight>
              </a:rPr>
              <a:t>Normal: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Road map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i="1">
                <a:solidFill>
                  <a:srgbClr val="000000"/>
                </a:solidFill>
                <a:highlight>
                  <a:srgbClr val="FFFFFF"/>
                </a:highlight>
              </a:rPr>
              <a:t>Satellite: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Satellite photo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i="1">
                <a:solidFill>
                  <a:schemeClr val="dk1"/>
                </a:solidFill>
                <a:highlight>
                  <a:schemeClr val="lt1"/>
                </a:highlight>
              </a:rPr>
              <a:t>Hybrid: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Satellite and roads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i="1">
                <a:solidFill>
                  <a:srgbClr val="000000"/>
                </a:solidFill>
                <a:highlight>
                  <a:srgbClr val="FFFFFF"/>
                </a:highlight>
              </a:rPr>
              <a:t>Terrain: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Topographic data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i="1">
                <a:solidFill>
                  <a:srgbClr val="000000"/>
                </a:solidFill>
                <a:highlight>
                  <a:srgbClr val="FFFFFF"/>
                </a:highlight>
              </a:rPr>
              <a:t>None: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No tiles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368" name="Google Shape;368;p5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69" name="Google Shape;36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266" y="1779550"/>
            <a:ext cx="4795885" cy="27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5"/>
          <p:cNvSpPr txBox="1"/>
          <p:nvPr/>
        </p:nvSpPr>
        <p:spPr>
          <a:xfrm>
            <a:off x="4430813" y="1310500"/>
            <a:ext cx="106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Normal</a:t>
            </a:r>
            <a:endParaRPr sz="1800" b="1"/>
          </a:p>
        </p:txBody>
      </p:sp>
      <p:sp>
        <p:nvSpPr>
          <p:cNvPr id="371" name="Google Shape;371;p55"/>
          <p:cNvSpPr txBox="1"/>
          <p:nvPr/>
        </p:nvSpPr>
        <p:spPr>
          <a:xfrm>
            <a:off x="6120100" y="1310500"/>
            <a:ext cx="1006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Hybrid</a:t>
            </a:r>
            <a:endParaRPr sz="1800" b="1"/>
          </a:p>
        </p:txBody>
      </p:sp>
      <p:sp>
        <p:nvSpPr>
          <p:cNvPr id="372" name="Google Shape;372;p55"/>
          <p:cNvSpPr txBox="1"/>
          <p:nvPr/>
        </p:nvSpPr>
        <p:spPr>
          <a:xfrm>
            <a:off x="7681099" y="1310500"/>
            <a:ext cx="11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Terrain</a:t>
            </a:r>
            <a:endParaRPr sz="18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map type</a:t>
            </a:r>
            <a:endParaRPr/>
          </a:p>
        </p:txBody>
      </p:sp>
      <p:sp>
        <p:nvSpPr>
          <p:cNvPr id="378" name="Google Shape;378;p56"/>
          <p:cNvSpPr txBox="1">
            <a:spLocks noGrp="1"/>
          </p:cNvSpPr>
          <p:nvPr>
            <p:ph type="body" idx="1"/>
          </p:nvPr>
        </p:nvSpPr>
        <p:spPr>
          <a:xfrm>
            <a:off x="311700" y="1133625"/>
            <a:ext cx="8520600" cy="340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Call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setMapType()</a:t>
            </a:r>
            <a:r>
              <a:rPr lang="en">
                <a:solidFill>
                  <a:schemeClr val="dk1"/>
                </a:solidFill>
              </a:rPr>
              <a:t> with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GoogleMap</a:t>
            </a:r>
            <a:r>
              <a:rPr lang="en">
                <a:solidFill>
                  <a:schemeClr val="dk1"/>
                </a:solidFill>
              </a:rPr>
              <a:t> type constant</a:t>
            </a:r>
            <a:endParaRPr>
              <a:solidFill>
                <a:srgbClr val="21AAC3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Example of setting to "hybrid" type: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GoogleMap map;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// Sets the map type to "hybrid"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mMap.setMapType(GoogleMap.MAP_TYPE_HYBRID);</a:t>
            </a:r>
            <a:endParaRPr>
              <a:solidFill>
                <a:srgbClr val="37474F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500"/>
              </a:spcBef>
              <a:spcAft>
                <a:spcPts val="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79" name="Google Shape;379;p5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7"/>
          <p:cNvSpPr txBox="1">
            <a:spLocks noGrp="1"/>
          </p:cNvSpPr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map styles and lite mode </a:t>
            </a:r>
            <a:endParaRPr/>
          </a:p>
        </p:txBody>
      </p:sp>
      <p:sp>
        <p:nvSpPr>
          <p:cNvPr id="385" name="Google Shape;385;p5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86" name="Google Shape;386;p5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styles</a:t>
            </a:r>
            <a:endParaRPr/>
          </a:p>
        </p:txBody>
      </p:sp>
      <p:sp>
        <p:nvSpPr>
          <p:cNvPr id="392" name="Google Shape;392;p58"/>
          <p:cNvSpPr txBox="1">
            <a:spLocks noGrp="1"/>
          </p:cNvSpPr>
          <p:nvPr>
            <p:ph type="body" idx="1"/>
          </p:nvPr>
        </p:nvSpPr>
        <p:spPr>
          <a:xfrm>
            <a:off x="311700" y="1080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change the style of your maps</a:t>
            </a:r>
            <a:endParaRPr/>
          </a:p>
        </p:txBody>
      </p:sp>
      <p:sp>
        <p:nvSpPr>
          <p:cNvPr id="393" name="Google Shape;393;p5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394" name="Google Shape;394;p58"/>
          <p:cNvGrpSpPr/>
          <p:nvPr/>
        </p:nvGrpSpPr>
        <p:grpSpPr>
          <a:xfrm>
            <a:off x="873193" y="1810283"/>
            <a:ext cx="6736630" cy="2371851"/>
            <a:chOff x="464100" y="1465900"/>
            <a:chExt cx="8008357" cy="2939825"/>
          </a:xfrm>
        </p:grpSpPr>
        <p:pic>
          <p:nvPicPr>
            <p:cNvPr id="395" name="Google Shape;395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4100" y="1465900"/>
              <a:ext cx="2057877" cy="2939825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96" name="Google Shape;396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9340" y="1465900"/>
              <a:ext cx="2057877" cy="2939825"/>
            </a:xfrm>
            <a:prstGeom prst="rect">
              <a:avLst/>
            </a:prstGeom>
            <a:noFill/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97" name="Google Shape;39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14580" y="1465900"/>
              <a:ext cx="2057877" cy="293982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style wizard to get styles</a:t>
            </a:r>
            <a:endParaRPr/>
          </a:p>
        </p:txBody>
      </p:sp>
      <p:sp>
        <p:nvSpPr>
          <p:cNvPr id="403" name="Google Shape;403;p5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404" name="Google Shape;40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175" y="1018038"/>
            <a:ext cx="5872974" cy="3561126"/>
          </a:xfrm>
          <a:prstGeom prst="rect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5" name="Google Shape;405;p59"/>
          <p:cNvSpPr txBox="1">
            <a:spLocks noGrp="1"/>
          </p:cNvSpPr>
          <p:nvPr>
            <p:ph type="body" idx="1"/>
          </p:nvPr>
        </p:nvSpPr>
        <p:spPr>
          <a:xfrm>
            <a:off x="3416500" y="4059013"/>
            <a:ext cx="3968700" cy="52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mapstyle.withgoogle.com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0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style wizard to get styles</a:t>
            </a:r>
            <a:endParaRPr/>
          </a:p>
        </p:txBody>
      </p:sp>
      <p:sp>
        <p:nvSpPr>
          <p:cNvPr id="411" name="Google Shape;411;p6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412" name="Google Shape;4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784" y="1021083"/>
            <a:ext cx="6335075" cy="3530800"/>
          </a:xfrm>
          <a:prstGeom prst="rect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3" name="Google Shape;413;p60"/>
          <p:cNvSpPr txBox="1">
            <a:spLocks noGrp="1"/>
          </p:cNvSpPr>
          <p:nvPr>
            <p:ph type="body" idx="1"/>
          </p:nvPr>
        </p:nvSpPr>
        <p:spPr>
          <a:xfrm>
            <a:off x="2496675" y="3848225"/>
            <a:ext cx="2039700" cy="46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options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style as JSON</a:t>
            </a:r>
            <a:endParaRPr/>
          </a:p>
        </p:txBody>
      </p:sp>
      <p:sp>
        <p:nvSpPr>
          <p:cNvPr id="419" name="Google Shape;419;p61"/>
          <p:cNvSpPr txBox="1">
            <a:spLocks noGrp="1"/>
          </p:cNvSpPr>
          <p:nvPr>
            <p:ph type="body" idx="1"/>
          </p:nvPr>
        </p:nvSpPr>
        <p:spPr>
          <a:xfrm>
            <a:off x="387900" y="1358800"/>
            <a:ext cx="3948900" cy="82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200"/>
              </a:spcAft>
              <a:buNone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Style wizard generates JSON file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420" name="Google Shape;420;p6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421" name="Google Shape;42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525" y="1006350"/>
            <a:ext cx="3882326" cy="3580676"/>
          </a:xfrm>
          <a:prstGeom prst="rect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2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Styling a map</a:t>
            </a:r>
            <a:endParaRPr/>
          </a:p>
        </p:txBody>
      </p:sp>
      <p:sp>
        <p:nvSpPr>
          <p:cNvPr id="427" name="Google Shape;427;p62"/>
          <p:cNvSpPr txBox="1">
            <a:spLocks noGrp="1"/>
          </p:cNvSpPr>
          <p:nvPr>
            <p:ph type="body" idx="1"/>
          </p:nvPr>
        </p:nvSpPr>
        <p:spPr>
          <a:xfrm>
            <a:off x="311700" y="1189850"/>
            <a:ext cx="8520600" cy="33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Change display of features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Normal map type only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No effect on </a:t>
            </a: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indoor map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Style changes</a:t>
            </a:r>
            <a:endParaRPr>
              <a:solidFill>
                <a:srgbClr val="000000"/>
              </a:solidFill>
            </a:endParaRPr>
          </a:p>
          <a:p>
            <a:pPr marL="914400" lvl="1" indent="-3556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Select geographic components (roads, parks, etc.) </a:t>
            </a:r>
            <a:endParaRPr>
              <a:solidFill>
                <a:srgbClr val="000000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Set </a:t>
            </a:r>
            <a:r>
              <a:rPr lang="en" u="sng">
                <a:solidFill>
                  <a:schemeClr val="hlink"/>
                </a:solidFill>
                <a:hlinkClick r:id="rId4"/>
              </a:rPr>
              <a:t>styles</a:t>
            </a:r>
            <a:r>
              <a:rPr lang="en">
                <a:solidFill>
                  <a:srgbClr val="000000"/>
                </a:solidFill>
              </a:rPr>
              <a:t> for color and visibility properties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5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See </a:t>
            </a:r>
            <a:r>
              <a:rPr lang="en" u="sng">
                <a:solidFill>
                  <a:srgbClr val="21AAC3"/>
                </a:solidFill>
                <a:hlinkClick r:id="rId5"/>
              </a:rPr>
              <a:t>style reference</a:t>
            </a:r>
            <a:r>
              <a:rPr lang="en">
                <a:solidFill>
                  <a:srgbClr val="000000"/>
                </a:solidFill>
              </a:rPr>
              <a:t> for JSON styling options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428" name="Google Shape;428;p6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Maps API</a:t>
            </a:r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62" name="Google Shape;162;p2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3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styling a map</a:t>
            </a:r>
            <a:endParaRPr/>
          </a:p>
        </p:txBody>
      </p:sp>
      <p:sp>
        <p:nvSpPr>
          <p:cNvPr id="434" name="Google Shape;434;p63"/>
          <p:cNvSpPr txBox="1">
            <a:spLocks noGrp="1"/>
          </p:cNvSpPr>
          <p:nvPr>
            <p:ph type="body" idx="1"/>
          </p:nvPr>
        </p:nvSpPr>
        <p:spPr>
          <a:xfrm>
            <a:off x="311700" y="1189850"/>
            <a:ext cx="8520600" cy="33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Use style wizard to generate style</a:t>
            </a:r>
            <a:endParaRPr>
              <a:solidFill>
                <a:srgbClr val="21AAC3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Save JSON file in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raw</a:t>
            </a:r>
            <a:r>
              <a:rPr lang="en">
                <a:solidFill>
                  <a:srgbClr val="000000"/>
                </a:solidFill>
              </a:rPr>
              <a:t> resource directory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500"/>
              </a:spcBef>
              <a:spcAft>
                <a:spcPts val="20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Call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GoogleMap.setMapStyle()</a:t>
            </a:r>
            <a:r>
              <a:rPr lang="en">
                <a:solidFill>
                  <a:srgbClr val="000000"/>
                </a:solidFill>
              </a:rPr>
              <a:t> passing in a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MapStyleOptions</a:t>
            </a:r>
            <a:r>
              <a:rPr lang="en">
                <a:solidFill>
                  <a:srgbClr val="000000"/>
                </a:solidFill>
              </a:rPr>
              <a:t> object that loads resource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435" name="Google Shape;435;p6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GoogleMap.setMapStyle()</a:t>
            </a:r>
            <a:endParaRPr/>
          </a:p>
        </p:txBody>
      </p:sp>
      <p:sp>
        <p:nvSpPr>
          <p:cNvPr id="441" name="Google Shape;441;p64"/>
          <p:cNvSpPr txBox="1">
            <a:spLocks noGrp="1"/>
          </p:cNvSpPr>
          <p:nvPr>
            <p:ph type="body" idx="1"/>
          </p:nvPr>
        </p:nvSpPr>
        <p:spPr>
          <a:xfrm>
            <a:off x="311700" y="1650600"/>
            <a:ext cx="8520600" cy="2841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googleMap.setMapStyle(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MapStyleOptions.loadRawResourceStyle(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this, R.raw.map_style));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500"/>
              </a:spcBef>
              <a:spcAft>
                <a:spcPts val="2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42" name="Google Shape;442;p6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Catch errors and exceptions</a:t>
            </a:r>
            <a:endParaRPr/>
          </a:p>
        </p:txBody>
      </p:sp>
      <p:sp>
        <p:nvSpPr>
          <p:cNvPr id="448" name="Google Shape;448;p65"/>
          <p:cNvSpPr/>
          <p:nvPr/>
        </p:nvSpPr>
        <p:spPr>
          <a:xfrm>
            <a:off x="120000" y="2097875"/>
            <a:ext cx="8901000" cy="7602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6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450" name="Google Shape;450;p65"/>
          <p:cNvSpPr txBox="1">
            <a:spLocks noGrp="1"/>
          </p:cNvSpPr>
          <p:nvPr>
            <p:ph type="body" idx="1"/>
          </p:nvPr>
        </p:nvSpPr>
        <p:spPr>
          <a:xfrm>
            <a:off x="311700" y="1189850"/>
            <a:ext cx="8520600" cy="33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try {</a:t>
            </a:r>
            <a:endParaRPr sz="18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// Customize styling of map using a JSON object defined</a:t>
            </a:r>
            <a:endParaRPr sz="18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// in a raw resource file.</a:t>
            </a:r>
            <a:endParaRPr sz="18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boolean success = googleMap.setMapStyle(</a:t>
            </a:r>
            <a:endParaRPr sz="18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MapStyleOptions.loadRawResourceStyle(this, R.raw.map_style));</a:t>
            </a:r>
            <a:endParaRPr sz="18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if (!success) {</a:t>
            </a:r>
            <a:endParaRPr sz="18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Log.e(TAG, "Style parsing failed.");</a:t>
            </a:r>
            <a:endParaRPr sz="18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8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 catch (Resources.NotFoundException e) {</a:t>
            </a:r>
            <a:endParaRPr sz="18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Log.e(TAG, "Can't find style file. Error: ", e);</a:t>
            </a:r>
            <a:endParaRPr sz="18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2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 mode</a:t>
            </a:r>
            <a:endParaRPr/>
          </a:p>
        </p:txBody>
      </p:sp>
      <p:sp>
        <p:nvSpPr>
          <p:cNvPr id="456" name="Google Shape;456;p66"/>
          <p:cNvSpPr txBox="1">
            <a:spLocks noGrp="1"/>
          </p:cNvSpPr>
          <p:nvPr>
            <p:ph type="body" idx="1"/>
          </p:nvPr>
        </p:nvSpPr>
        <p:spPr>
          <a:xfrm>
            <a:off x="311700" y="1310500"/>
            <a:ext cx="6321000" cy="31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/>
              <a:t>Bitmap image of a map, offers limited interactivity to the user.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Supports all map types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Supports only a subset of full API</a:t>
            </a:r>
            <a:endParaRPr>
              <a:solidFill>
                <a:srgbClr val="21AAC3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Useful for list of maps or small map without interaction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  <p:sp>
        <p:nvSpPr>
          <p:cNvPr id="457" name="Google Shape;457;p6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458" name="Google Shape;458;p66"/>
          <p:cNvPicPr preferRelativeResize="0"/>
          <p:nvPr/>
        </p:nvPicPr>
        <p:blipFill rotWithShape="1">
          <a:blip r:embed="rId3">
            <a:alphaModFix/>
          </a:blip>
          <a:srcRect t="15141" b="9455"/>
          <a:stretch/>
        </p:blipFill>
        <p:spPr>
          <a:xfrm>
            <a:off x="6757675" y="1310500"/>
            <a:ext cx="2074625" cy="2783201"/>
          </a:xfrm>
          <a:prstGeom prst="rect">
            <a:avLst/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lite mode</a:t>
            </a:r>
            <a:endParaRPr/>
          </a:p>
        </p:txBody>
      </p:sp>
      <p:sp>
        <p:nvSpPr>
          <p:cNvPr id="464" name="Google Shape;464;p67"/>
          <p:cNvSpPr txBox="1">
            <a:spLocks noGrp="1"/>
          </p:cNvSpPr>
          <p:nvPr>
            <p:ph type="body" idx="1"/>
          </p:nvPr>
        </p:nvSpPr>
        <p:spPr>
          <a:xfrm>
            <a:off x="311700" y="1310500"/>
            <a:ext cx="8520600" cy="31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Set Google Map to lite mode in XML: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map:liteMode="true"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Or set in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GoogleMapOptions</a:t>
            </a:r>
            <a:r>
              <a:rPr lang="en">
                <a:solidFill>
                  <a:srgbClr val="000000"/>
                </a:solidFill>
              </a:rPr>
              <a:t> object: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GoogleMapOptions options = new GoogleMapOptions().liteMode(true);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5" name="Google Shape;465;p6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8"/>
          <p:cNvSpPr txBox="1">
            <a:spLocks noGrp="1"/>
          </p:cNvSpPr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interactivity to maps </a:t>
            </a:r>
            <a:endParaRPr/>
          </a:p>
        </p:txBody>
      </p:sp>
      <p:sp>
        <p:nvSpPr>
          <p:cNvPr id="471" name="Google Shape;471;p6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72" name="Google Shape;472;p6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Listening to map events</a:t>
            </a:r>
            <a:endParaRPr/>
          </a:p>
        </p:txBody>
      </p:sp>
      <p:sp>
        <p:nvSpPr>
          <p:cNvPr id="478" name="Google Shape;478;p69"/>
          <p:cNvSpPr txBox="1">
            <a:spLocks noGrp="1"/>
          </p:cNvSpPr>
          <p:nvPr>
            <p:ph type="body" idx="1"/>
          </p:nvPr>
        </p:nvSpPr>
        <p:spPr>
          <a:xfrm>
            <a:off x="311700" y="1015900"/>
            <a:ext cx="8520600" cy="425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Map click or map touch and hold 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Camera change 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Business or point of interest (POI) 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Indoor map 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Marker and info window 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Shape and overlay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5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For details see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Events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79" name="Google Shape;479;p6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0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GoogleMap events</a:t>
            </a:r>
            <a:endParaRPr/>
          </a:p>
        </p:txBody>
      </p:sp>
      <p:sp>
        <p:nvSpPr>
          <p:cNvPr id="485" name="Google Shape;485;p70"/>
          <p:cNvSpPr txBox="1">
            <a:spLocks noGrp="1"/>
          </p:cNvSpPr>
          <p:nvPr>
            <p:ph type="body" idx="1"/>
          </p:nvPr>
        </p:nvSpPr>
        <p:spPr>
          <a:xfrm>
            <a:off x="311700" y="1203350"/>
            <a:ext cx="8520600" cy="328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GoogleMap</a:t>
            </a:r>
            <a:r>
              <a:rPr lang="en">
                <a:solidFill>
                  <a:srgbClr val="000000"/>
                </a:solidFill>
              </a:rPr>
              <a:t> object has many listeners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●"/>
            </a:pPr>
            <a:r>
              <a:rPr lang="en" sz="2400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OnMapClickListener</a:t>
            </a:r>
            <a:endParaRPr sz="2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●"/>
            </a:pPr>
            <a:r>
              <a:rPr lang="en" sz="2400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OnMapLongClickListener</a:t>
            </a:r>
            <a:endParaRPr sz="2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●"/>
            </a:pPr>
            <a:r>
              <a:rPr lang="en" sz="2400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OnMarkerClickListener</a:t>
            </a:r>
            <a:endParaRPr sz="2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Consolas"/>
              <a:buChar char="●"/>
            </a:pPr>
            <a:r>
              <a:rPr lang="en" sz="24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7"/>
              </a:rPr>
              <a:t>OnMyLocationChangeListener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/>
              <a:t>// and more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6" name="Google Shape;486;p7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1"/>
          <p:cNvSpPr txBox="1">
            <a:spLocks noGrp="1"/>
          </p:cNvSpPr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the camera and view </a:t>
            </a:r>
            <a:endParaRPr/>
          </a:p>
        </p:txBody>
      </p:sp>
      <p:sp>
        <p:nvSpPr>
          <p:cNvPr id="492" name="Google Shape;492;p7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93" name="Google Shape;493;p7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2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and view</a:t>
            </a:r>
            <a:endParaRPr/>
          </a:p>
        </p:txBody>
      </p:sp>
      <p:sp>
        <p:nvSpPr>
          <p:cNvPr id="499" name="Google Shape;499;p72"/>
          <p:cNvSpPr txBox="1">
            <a:spLocks noGrp="1"/>
          </p:cNvSpPr>
          <p:nvPr>
            <p:ph type="body" idx="1"/>
          </p:nvPr>
        </p:nvSpPr>
        <p:spPr>
          <a:xfrm>
            <a:off x="311700" y="1027550"/>
            <a:ext cx="8520600" cy="346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Change user's view by modifying map's camera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Detect where user clicks</a:t>
            </a:r>
            <a:endParaRPr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OnMapClickListener.onMapClick()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receives latitude and longitude</a:t>
            </a:r>
            <a:endParaRPr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Your app can zoom camera to that point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Other examples</a:t>
            </a:r>
            <a:endParaRPr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Responding to tap on marker bubble</a:t>
            </a:r>
            <a:endParaRPr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Responding to drag gesture on marker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0" name="Google Shape;500;p7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body" idx="1"/>
          </p:nvPr>
        </p:nvSpPr>
        <p:spPr>
          <a:xfrm>
            <a:off x="1080150" y="2081700"/>
            <a:ext cx="4729500" cy="15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Maps API lets you include Google maps in </a:t>
            </a:r>
            <a:r>
              <a:rPr lang="en" i="1"/>
              <a:t>your</a:t>
            </a:r>
            <a:r>
              <a:rPr lang="en"/>
              <a:t> app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Maps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425" y="1064012"/>
            <a:ext cx="1887150" cy="3354925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3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position</a:t>
            </a:r>
            <a:endParaRPr/>
          </a:p>
        </p:txBody>
      </p:sp>
      <p:sp>
        <p:nvSpPr>
          <p:cNvPr id="506" name="Google Shape;506;p73"/>
          <p:cNvSpPr txBox="1">
            <a:spLocks noGrp="1"/>
          </p:cNvSpPr>
          <p:nvPr>
            <p:ph type="body" idx="1"/>
          </p:nvPr>
        </p:nvSpPr>
        <p:spPr>
          <a:xfrm>
            <a:off x="311700" y="1310500"/>
            <a:ext cx="4553700" cy="31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Camera position specified by:</a:t>
            </a:r>
            <a:endParaRPr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Target location</a:t>
            </a:r>
            <a:endParaRPr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Bearing</a:t>
            </a:r>
            <a:endParaRPr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Tilt</a:t>
            </a:r>
            <a:endParaRPr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Zoom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7" name="Google Shape;507;p7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508" name="Google Shape;50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950" y="133025"/>
            <a:ext cx="5151525" cy="44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position aspects</a:t>
            </a:r>
            <a:endParaRPr/>
          </a:p>
        </p:txBody>
      </p:sp>
      <p:sp>
        <p:nvSpPr>
          <p:cNvPr id="514" name="Google Shape;514;p74"/>
          <p:cNvSpPr txBox="1">
            <a:spLocks noGrp="1"/>
          </p:cNvSpPr>
          <p:nvPr>
            <p:ph type="body" idx="1"/>
          </p:nvPr>
        </p:nvSpPr>
        <p:spPr>
          <a:xfrm>
            <a:off x="311700" y="1021025"/>
            <a:ext cx="5254800" cy="324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Target (location): center of map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latitude/longitude location</a:t>
            </a:r>
            <a:endParaRPr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Bearing (orientation): vertical line direction measured in degrees clockwise from north</a:t>
            </a:r>
            <a:endParaRPr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Tilt (viewing angle):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perspective</a:t>
            </a:r>
            <a:endParaRPr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Zoom: Scale of map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5" name="Google Shape;515;p7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516" name="Google Shape;51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093" y="826775"/>
            <a:ext cx="4067457" cy="34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Zoom levels</a:t>
            </a:r>
            <a:endParaRPr/>
          </a:p>
        </p:txBody>
      </p:sp>
      <p:sp>
        <p:nvSpPr>
          <p:cNvPr id="522" name="Google Shape;522;p7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graphicFrame>
        <p:nvGraphicFramePr>
          <p:cNvPr id="523" name="Google Shape;523;p75"/>
          <p:cNvGraphicFramePr/>
          <p:nvPr/>
        </p:nvGraphicFramePr>
        <p:xfrm>
          <a:off x="382800" y="1193300"/>
          <a:ext cx="4928150" cy="3112750"/>
        </p:xfrm>
        <a:graphic>
          <a:graphicData uri="http://schemas.openxmlformats.org/drawingml/2006/table">
            <a:tbl>
              <a:tblPr>
                <a:noFill/>
                <a:tableStyleId>{826247EF-28B3-4AD2-9371-1BF9EE416130}</a:tableStyleId>
              </a:tblPr>
              <a:tblGrid>
                <a:gridCol w="13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World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Landmass/continent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City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Streets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Buildings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24" name="Google Shape;524;p75" descr="Zoom Control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850" y="1193300"/>
            <a:ext cx="2075167" cy="3112750"/>
          </a:xfrm>
          <a:prstGeom prst="rect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Zoom levels</a:t>
            </a:r>
            <a:endParaRPr/>
          </a:p>
        </p:txBody>
      </p:sp>
      <p:sp>
        <p:nvSpPr>
          <p:cNvPr id="530" name="Google Shape;530;p7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531" name="Google Shape;531;p76"/>
          <p:cNvPicPr preferRelativeResize="0"/>
          <p:nvPr/>
        </p:nvPicPr>
        <p:blipFill rotWithShape="1">
          <a:blip r:embed="rId3">
            <a:alphaModFix/>
          </a:blip>
          <a:srcRect t="40817"/>
          <a:stretch/>
        </p:blipFill>
        <p:spPr>
          <a:xfrm>
            <a:off x="100275" y="1542476"/>
            <a:ext cx="2130075" cy="2241050"/>
          </a:xfrm>
          <a:prstGeom prst="rect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2" name="Google Shape;532;p76"/>
          <p:cNvSpPr txBox="1"/>
          <p:nvPr/>
        </p:nvSpPr>
        <p:spPr>
          <a:xfrm>
            <a:off x="311700" y="3983275"/>
            <a:ext cx="20079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Zoom level 2.0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3" name="Google Shape;533;p76"/>
          <p:cNvPicPr preferRelativeResize="0"/>
          <p:nvPr/>
        </p:nvPicPr>
        <p:blipFill rotWithShape="1">
          <a:blip r:embed="rId4">
            <a:alphaModFix/>
          </a:blip>
          <a:srcRect t="40817"/>
          <a:stretch/>
        </p:blipFill>
        <p:spPr>
          <a:xfrm>
            <a:off x="2395775" y="1542487"/>
            <a:ext cx="2130075" cy="2241037"/>
          </a:xfrm>
          <a:prstGeom prst="rect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4" name="Google Shape;534;p76"/>
          <p:cNvSpPr txBox="1"/>
          <p:nvPr/>
        </p:nvSpPr>
        <p:spPr>
          <a:xfrm>
            <a:off x="2570224" y="3983275"/>
            <a:ext cx="20079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Zoom level 5.0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5" name="Google Shape;535;p76"/>
          <p:cNvPicPr preferRelativeResize="0"/>
          <p:nvPr/>
        </p:nvPicPr>
        <p:blipFill rotWithShape="1">
          <a:blip r:embed="rId5">
            <a:alphaModFix/>
          </a:blip>
          <a:srcRect t="40817"/>
          <a:stretch/>
        </p:blipFill>
        <p:spPr>
          <a:xfrm>
            <a:off x="4691275" y="1542487"/>
            <a:ext cx="2130075" cy="2241037"/>
          </a:xfrm>
          <a:prstGeom prst="rect">
            <a:avLst/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6" name="Google Shape;536;p76"/>
          <p:cNvSpPr txBox="1"/>
          <p:nvPr/>
        </p:nvSpPr>
        <p:spPr>
          <a:xfrm>
            <a:off x="4803338" y="3983275"/>
            <a:ext cx="20613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Zoom level 10.0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7" name="Google Shape;537;p76"/>
          <p:cNvPicPr preferRelativeResize="0"/>
          <p:nvPr/>
        </p:nvPicPr>
        <p:blipFill rotWithShape="1">
          <a:blip r:embed="rId6">
            <a:alphaModFix/>
          </a:blip>
          <a:srcRect t="40698"/>
          <a:stretch/>
        </p:blipFill>
        <p:spPr>
          <a:xfrm>
            <a:off x="6986775" y="1540189"/>
            <a:ext cx="2130075" cy="2245610"/>
          </a:xfrm>
          <a:prstGeom prst="rect">
            <a:avLst/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8" name="Google Shape;538;p76"/>
          <p:cNvSpPr txBox="1"/>
          <p:nvPr/>
        </p:nvSpPr>
        <p:spPr>
          <a:xfrm>
            <a:off x="7089875" y="3983275"/>
            <a:ext cx="20613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Zoom level 15.0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7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for moving the camera</a:t>
            </a:r>
            <a:endParaRPr/>
          </a:p>
        </p:txBody>
      </p:sp>
      <p:sp>
        <p:nvSpPr>
          <p:cNvPr id="544" name="Google Shape;544;p77"/>
          <p:cNvSpPr txBox="1">
            <a:spLocks noGrp="1"/>
          </p:cNvSpPr>
          <p:nvPr>
            <p:ph type="body" idx="1"/>
          </p:nvPr>
        </p:nvSpPr>
        <p:spPr>
          <a:xfrm>
            <a:off x="311700" y="1384375"/>
            <a:ext cx="8520600" cy="310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Specify zoom level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Pan and zoom with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CameraUpdateFactory.newLatLngZoom()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mMap.moveCamera(CameraUpdateFactory.newLatLngZoom(home, zoom));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5" name="Google Shape;545;p7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8"/>
          <p:cNvSpPr txBox="1">
            <a:spLocks noGrp="1"/>
          </p:cNvSpPr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Markers </a:t>
            </a:r>
            <a:endParaRPr/>
          </a:p>
        </p:txBody>
      </p:sp>
      <p:sp>
        <p:nvSpPr>
          <p:cNvPr id="551" name="Google Shape;551;p7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552" name="Google Shape;552;p7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Using map markers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558" name="Google Shape;558;p79"/>
          <p:cNvSpPr txBox="1">
            <a:spLocks noGrp="1"/>
          </p:cNvSpPr>
          <p:nvPr>
            <p:ph type="body" idx="1"/>
          </p:nvPr>
        </p:nvSpPr>
        <p:spPr>
          <a:xfrm>
            <a:off x="5166225" y="1257300"/>
            <a:ext cx="31632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Customized markers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59" name="Google Shape;559;p7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560" name="Google Shape;560;p79"/>
          <p:cNvPicPr preferRelativeResize="0"/>
          <p:nvPr/>
        </p:nvPicPr>
        <p:blipFill rotWithShape="1">
          <a:blip r:embed="rId3">
            <a:alphaModFix/>
          </a:blip>
          <a:srcRect t="25479" b="35596"/>
          <a:stretch/>
        </p:blipFill>
        <p:spPr>
          <a:xfrm>
            <a:off x="5222550" y="2057700"/>
            <a:ext cx="3163325" cy="2002049"/>
          </a:xfrm>
          <a:prstGeom prst="rect">
            <a:avLst/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1" name="Google Shape;561;p79"/>
          <p:cNvPicPr preferRelativeResize="0"/>
          <p:nvPr/>
        </p:nvPicPr>
        <p:blipFill rotWithShape="1">
          <a:blip r:embed="rId4">
            <a:alphaModFix/>
          </a:blip>
          <a:srcRect t="25607" b="35723"/>
          <a:stretch/>
        </p:blipFill>
        <p:spPr>
          <a:xfrm>
            <a:off x="630475" y="2057700"/>
            <a:ext cx="3163200" cy="2002049"/>
          </a:xfrm>
          <a:prstGeom prst="rect">
            <a:avLst/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2" name="Google Shape;562;p79"/>
          <p:cNvSpPr txBox="1">
            <a:spLocks noGrp="1"/>
          </p:cNvSpPr>
          <p:nvPr>
            <p:ph type="body" idx="1"/>
          </p:nvPr>
        </p:nvSpPr>
        <p:spPr>
          <a:xfrm>
            <a:off x="630475" y="1257300"/>
            <a:ext cx="31632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Default marker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0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map markers</a:t>
            </a:r>
            <a:endParaRPr/>
          </a:p>
        </p:txBody>
      </p:sp>
      <p:sp>
        <p:nvSpPr>
          <p:cNvPr id="568" name="Google Shape;568;p80"/>
          <p:cNvSpPr txBox="1">
            <a:spLocks noGrp="1"/>
          </p:cNvSpPr>
          <p:nvPr>
            <p:ph type="body" idx="1"/>
          </p:nvPr>
        </p:nvSpPr>
        <p:spPr>
          <a:xfrm>
            <a:off x="311700" y="1310500"/>
            <a:ext cx="6940200" cy="31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Add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Marker</a:t>
            </a:r>
            <a:r>
              <a:rPr lang="en">
                <a:solidFill>
                  <a:srgbClr val="000000"/>
                </a:solidFill>
              </a:rPr>
              <a:t> objects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GoogleMap.addMarker(markerOptions)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Change marker color, image, or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anchor point in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markerOptions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Char char="●"/>
            </a:pPr>
            <a:r>
              <a:rPr lang="en">
                <a:solidFill>
                  <a:schemeClr val="dk1"/>
                </a:solidFill>
              </a:rPr>
              <a:t>See </a:t>
            </a:r>
            <a:r>
              <a:rPr lang="en" u="sng">
                <a:solidFill>
                  <a:schemeClr val="accent5"/>
                </a:solidFill>
                <a:hlinkClick r:id="rId4"/>
              </a:rPr>
              <a:t>Markers</a:t>
            </a:r>
            <a:r>
              <a:rPr lang="en">
                <a:solidFill>
                  <a:schemeClr val="dk1"/>
                </a:solidFill>
              </a:rPr>
              <a:t> for details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569" name="Google Shape;569;p8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570" name="Google Shape;570;p80"/>
          <p:cNvPicPr preferRelativeResize="0"/>
          <p:nvPr/>
        </p:nvPicPr>
        <p:blipFill rotWithShape="1">
          <a:blip r:embed="rId5">
            <a:alphaModFix/>
          </a:blip>
          <a:srcRect t="33053" b="41545"/>
          <a:stretch/>
        </p:blipFill>
        <p:spPr>
          <a:xfrm>
            <a:off x="5518725" y="2609750"/>
            <a:ext cx="3163325" cy="1431550"/>
          </a:xfrm>
          <a:prstGeom prst="rect">
            <a:avLst/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1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 windows</a:t>
            </a:r>
            <a:endParaRPr/>
          </a:p>
        </p:txBody>
      </p:sp>
      <p:sp>
        <p:nvSpPr>
          <p:cNvPr id="576" name="Google Shape;576;p8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grpSp>
        <p:nvGrpSpPr>
          <p:cNvPr id="577" name="Google Shape;577;p81"/>
          <p:cNvGrpSpPr/>
          <p:nvPr/>
        </p:nvGrpSpPr>
        <p:grpSpPr>
          <a:xfrm>
            <a:off x="4993100" y="1375975"/>
            <a:ext cx="3157200" cy="2679326"/>
            <a:chOff x="1143775" y="1304375"/>
            <a:chExt cx="3157200" cy="2679326"/>
          </a:xfrm>
        </p:grpSpPr>
        <p:pic>
          <p:nvPicPr>
            <p:cNvPr id="578" name="Google Shape;578;p81"/>
            <p:cNvPicPr preferRelativeResize="0"/>
            <p:nvPr/>
          </p:nvPicPr>
          <p:blipFill rotWithShape="1">
            <a:blip r:embed="rId3">
              <a:alphaModFix/>
            </a:blip>
            <a:srcRect t="23307" b="23540"/>
            <a:stretch/>
          </p:blipFill>
          <p:spPr>
            <a:xfrm>
              <a:off x="1473388" y="1807051"/>
              <a:ext cx="2303550" cy="2176650"/>
            </a:xfrm>
            <a:prstGeom prst="rect">
              <a:avLst/>
            </a:prstGeom>
            <a:noFill/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79" name="Google Shape;579;p81"/>
            <p:cNvSpPr txBox="1"/>
            <p:nvPr/>
          </p:nvSpPr>
          <p:spPr>
            <a:xfrm>
              <a:off x="1143775" y="1304375"/>
              <a:ext cx="3157200" cy="48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oboto"/>
                  <a:ea typeface="Roboto"/>
                  <a:cs typeface="Roboto"/>
                  <a:sym typeface="Roboto"/>
                </a:rPr>
                <a:t>Customized info window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80" name="Google Shape;580;p81"/>
          <p:cNvGrpSpPr/>
          <p:nvPr/>
        </p:nvGrpSpPr>
        <p:grpSpPr>
          <a:xfrm>
            <a:off x="946227" y="1375975"/>
            <a:ext cx="2700900" cy="2623426"/>
            <a:chOff x="4983602" y="1331725"/>
            <a:chExt cx="2700900" cy="2623426"/>
          </a:xfrm>
        </p:grpSpPr>
        <p:pic>
          <p:nvPicPr>
            <p:cNvPr id="581" name="Google Shape;581;p81"/>
            <p:cNvPicPr preferRelativeResize="0"/>
            <p:nvPr/>
          </p:nvPicPr>
          <p:blipFill rotWithShape="1">
            <a:blip r:embed="rId4">
              <a:alphaModFix/>
            </a:blip>
            <a:srcRect t="23308" b="24417"/>
            <a:stretch/>
          </p:blipFill>
          <p:spPr>
            <a:xfrm>
              <a:off x="5062288" y="1814425"/>
              <a:ext cx="2303525" cy="2140726"/>
            </a:xfrm>
            <a:prstGeom prst="rect">
              <a:avLst/>
            </a:prstGeom>
            <a:noFill/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82" name="Google Shape;582;p81"/>
            <p:cNvSpPr txBox="1"/>
            <p:nvPr/>
          </p:nvSpPr>
          <p:spPr>
            <a:xfrm>
              <a:off x="4983602" y="1331725"/>
              <a:ext cx="2700900" cy="48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oboto"/>
                  <a:ea typeface="Roboto"/>
                  <a:cs typeface="Roboto"/>
                  <a:sym typeface="Roboto"/>
                </a:rPr>
                <a:t>Default info window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2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Customize the info window</a:t>
            </a:r>
            <a:endParaRPr/>
          </a:p>
        </p:txBody>
      </p:sp>
      <p:sp>
        <p:nvSpPr>
          <p:cNvPr id="588" name="Google Shape;588;p82"/>
          <p:cNvSpPr txBox="1">
            <a:spLocks noGrp="1"/>
          </p:cNvSpPr>
          <p:nvPr>
            <p:ph type="body" idx="1"/>
          </p:nvPr>
        </p:nvSpPr>
        <p:spPr>
          <a:xfrm>
            <a:off x="311700" y="1128400"/>
            <a:ext cx="8613300" cy="333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Set title and snippet for info window when creating marker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Set click response with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GoogleMap.setInfoWindowClickListener()</a:t>
            </a:r>
            <a:b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/>
              <a:t>– gets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LatLng</a:t>
            </a:r>
            <a:r>
              <a:rPr lang="en"/>
              <a:t> of clicked location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589" name="Google Shape;589;p8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590" name="Google Shape;590;p82"/>
          <p:cNvPicPr preferRelativeResize="0"/>
          <p:nvPr/>
        </p:nvPicPr>
        <p:blipFill rotWithShape="1">
          <a:blip r:embed="rId3">
            <a:alphaModFix/>
          </a:blip>
          <a:srcRect l="19521" t="39792" r="18366" b="42776"/>
          <a:stretch/>
        </p:blipFill>
        <p:spPr>
          <a:xfrm>
            <a:off x="5622500" y="2810725"/>
            <a:ext cx="3302500" cy="16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body" idx="1"/>
          </p:nvPr>
        </p:nvSpPr>
        <p:spPr>
          <a:xfrm>
            <a:off x="311700" y="1190300"/>
            <a:ext cx="465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Customize maps in your app: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Controls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Styles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Markers and more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Customize maps in your app</a:t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 rotWithShape="1">
          <a:blip r:embed="rId3">
            <a:alphaModFix/>
          </a:blip>
          <a:srcRect t="25479" b="35596"/>
          <a:stretch/>
        </p:blipFill>
        <p:spPr>
          <a:xfrm>
            <a:off x="5534425" y="1740450"/>
            <a:ext cx="3163325" cy="2002049"/>
          </a:xfrm>
          <a:prstGeom prst="rect">
            <a:avLst/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3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Customize the info window</a:t>
            </a:r>
            <a:endParaRPr/>
          </a:p>
        </p:txBody>
      </p:sp>
      <p:sp>
        <p:nvSpPr>
          <p:cNvPr id="596" name="Google Shape;596;p83"/>
          <p:cNvSpPr txBox="1">
            <a:spLocks noGrp="1"/>
          </p:cNvSpPr>
          <p:nvPr>
            <p:ph type="body" idx="1"/>
          </p:nvPr>
        </p:nvSpPr>
        <p:spPr>
          <a:xfrm>
            <a:off x="311700" y="1128400"/>
            <a:ext cx="8613300" cy="414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 can create custom info windows, 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Info Windows reference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20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597" name="Google Shape;597;p8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598" name="Google Shape;59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0425" y="2368150"/>
            <a:ext cx="4827575" cy="2136100"/>
          </a:xfrm>
          <a:prstGeom prst="rect">
            <a:avLst/>
          </a:prstGeom>
          <a:noFill/>
          <a:ln w="9525" cap="flat" cmpd="sng">
            <a:solidFill>
              <a:srgbClr val="3B78E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4"/>
          <p:cNvSpPr txBox="1">
            <a:spLocks noGrp="1"/>
          </p:cNvSpPr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Businesses and points of interest </a:t>
            </a:r>
            <a:endParaRPr/>
          </a:p>
        </p:txBody>
      </p:sp>
      <p:sp>
        <p:nvSpPr>
          <p:cNvPr id="604" name="Google Shape;604;p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05" name="Google Shape;605;p8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5"/>
          <p:cNvSpPr txBox="1">
            <a:spLocks noGrp="1"/>
          </p:cNvSpPr>
          <p:nvPr>
            <p:ph type="title" idx="4294967295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 of interest</a:t>
            </a:r>
            <a:endParaRPr/>
          </a:p>
        </p:txBody>
      </p:sp>
      <p:sp>
        <p:nvSpPr>
          <p:cNvPr id="611" name="Google Shape;611;p85"/>
          <p:cNvSpPr txBox="1">
            <a:spLocks noGrp="1"/>
          </p:cNvSpPr>
          <p:nvPr>
            <p:ph type="body" idx="1"/>
          </p:nvPr>
        </p:nvSpPr>
        <p:spPr>
          <a:xfrm>
            <a:off x="1261775" y="1112400"/>
            <a:ext cx="3362100" cy="19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Attraction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Business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Government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Medical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12" name="Google Shape;612;p8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613" name="Google Shape;613;p8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 of interest</a:t>
            </a:r>
            <a:endParaRPr/>
          </a:p>
        </p:txBody>
      </p:sp>
      <p:sp>
        <p:nvSpPr>
          <p:cNvPr id="614" name="Google Shape;614;p85"/>
          <p:cNvSpPr txBox="1">
            <a:spLocks noGrp="1"/>
          </p:cNvSpPr>
          <p:nvPr>
            <p:ph type="body" idx="2"/>
          </p:nvPr>
        </p:nvSpPr>
        <p:spPr>
          <a:xfrm>
            <a:off x="4623875" y="1144650"/>
            <a:ext cx="3438900" cy="18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Park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Place of worship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School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Sports complex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15" name="Google Shape;61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300" y="3028350"/>
            <a:ext cx="5895975" cy="1476375"/>
          </a:xfrm>
          <a:prstGeom prst="rect">
            <a:avLst/>
          </a:prstGeom>
          <a:noFill/>
          <a:ln w="9525" cap="flat" cmpd="sng">
            <a:solidFill>
              <a:srgbClr val="21AAC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Businesses and points of interest (POIs)</a:t>
            </a:r>
            <a:endParaRPr/>
          </a:p>
        </p:txBody>
      </p:sp>
      <p:sp>
        <p:nvSpPr>
          <p:cNvPr id="621" name="Google Shape;621;p86"/>
          <p:cNvSpPr txBox="1">
            <a:spLocks noGrp="1"/>
          </p:cNvSpPr>
          <p:nvPr>
            <p:ph type="body" idx="1"/>
          </p:nvPr>
        </p:nvSpPr>
        <p:spPr>
          <a:xfrm>
            <a:off x="311700" y="1310500"/>
            <a:ext cx="8520600" cy="31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POI corresponds to place defined in </a:t>
            </a:r>
            <a:r>
              <a:rPr lang="en" u="sng">
                <a:solidFill>
                  <a:srgbClr val="21AAC3"/>
                </a:solidFill>
                <a:hlinkClick r:id="rId3"/>
              </a:rPr>
              <a:t>Google Places API</a:t>
            </a:r>
            <a:endParaRPr>
              <a:solidFill>
                <a:srgbClr val="21AAC3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Base map: POIs appear by default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Normal map type: Businesses and POIs by default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Respond to POI click and display info window </a:t>
            </a:r>
            <a:r>
              <a:rPr lang="en">
                <a:solidFill>
                  <a:srgbClr val="000000"/>
                </a:solidFill>
              </a:rPr>
              <a:t>with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OnPoiClickListener</a:t>
            </a:r>
            <a:endParaRPr>
              <a:solidFill>
                <a:srgbClr val="00000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2" name="Google Shape;622;p8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7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use OnPoiClickListener</a:t>
            </a:r>
            <a:endParaRPr/>
          </a:p>
        </p:txBody>
      </p:sp>
      <p:sp>
        <p:nvSpPr>
          <p:cNvPr id="628" name="Google Shape;628;p87"/>
          <p:cNvSpPr txBox="1">
            <a:spLocks noGrp="1"/>
          </p:cNvSpPr>
          <p:nvPr>
            <p:ph type="body" idx="1"/>
          </p:nvPr>
        </p:nvSpPr>
        <p:spPr>
          <a:xfrm>
            <a:off x="311700" y="1310500"/>
            <a:ext cx="8520600" cy="31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OnPoiClickListener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onMapReady()</a:t>
            </a:r>
            <a:endParaRPr>
              <a:solidFill>
                <a:srgbClr val="21AAC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GoogleMap.setOnPoiClickListener(OnPoiClickListener</a:t>
            </a:r>
            <a:r>
              <a:rPr lang="en" sz="2000" u="sng">
                <a:solidFill>
                  <a:srgbClr val="21AAC3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)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user taps POI, app receives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onPoiClick(PointOfInterest)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event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Get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latitude/longitude coordinates, place ID, and name of POI from </a:t>
            </a:r>
            <a:r>
              <a:rPr lang="en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7"/>
              </a:rPr>
              <a:t>PointOfInterest</a:t>
            </a:r>
            <a:r>
              <a:rPr lang="en">
                <a:solidFill>
                  <a:srgbClr val="000000"/>
                </a:solidFill>
              </a:rPr>
              <a:t> received from event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29" name="Google Shape;629;p8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GoogleMap.OnPoiClickListener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5" name="Google Shape;635;p88"/>
          <p:cNvSpPr txBox="1">
            <a:spLocks noGrp="1"/>
          </p:cNvSpPr>
          <p:nvPr>
            <p:ph type="body" idx="1"/>
          </p:nvPr>
        </p:nvSpPr>
        <p:spPr>
          <a:xfrm>
            <a:off x="311700" y="1096150"/>
            <a:ext cx="8520600" cy="339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class OnPoiClickDemoActivity extends 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FragmentActivity implements OnMapReadyCallback, 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GoogleMap.OnPoiClickListener {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@Override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protected void onCreate(Bundle savedInstanceState) {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super.onCreate(savedInstanceState);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setContentView(R.layout.poi_click_demo);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SupportMapFragment mapFragment = (SupportMapFragment) 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getSupportFragmentManager()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.findFragmentById(R.id.map);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mapFragment.getMapAsync(this);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6" name="Google Shape;636;p8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onPoiClick() example</a:t>
            </a:r>
            <a:endParaRPr/>
          </a:p>
        </p:txBody>
      </p:sp>
      <p:sp>
        <p:nvSpPr>
          <p:cNvPr id="642" name="Google Shape;642;p89"/>
          <p:cNvSpPr txBox="1">
            <a:spLocks noGrp="1"/>
          </p:cNvSpPr>
          <p:nvPr>
            <p:ph type="body" idx="1"/>
          </p:nvPr>
        </p:nvSpPr>
        <p:spPr>
          <a:xfrm>
            <a:off x="311700" y="1096150"/>
            <a:ext cx="8520600" cy="339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void onMapReady(GoogleMap map) {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map.setOnPoiClickListener(this);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void onPoiClick(PointOfInterest poi) {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Toast.makeText(getApplicationContext(), "Clicked: " +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poi.name + "\nPlace ID:" + poi.placeId + "\nLatitude:" + 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poi.latLng.latitude + " Longitude:" + poi.latLng.longitude,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Toast.LENGTH_SHORT).show();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3" name="Google Shape;643;p8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0"/>
          <p:cNvSpPr txBox="1">
            <a:spLocks noGrp="1"/>
          </p:cNvSpPr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controls</a:t>
            </a:r>
            <a:endParaRPr/>
          </a:p>
        </p:txBody>
      </p:sp>
      <p:sp>
        <p:nvSpPr>
          <p:cNvPr id="649" name="Google Shape;649;p9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50" name="Google Shape;650;p9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1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UI controls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91"/>
          <p:cNvSpPr txBox="1">
            <a:spLocks noGrp="1"/>
          </p:cNvSpPr>
          <p:nvPr>
            <p:ph type="body" idx="1"/>
          </p:nvPr>
        </p:nvSpPr>
        <p:spPr>
          <a:xfrm>
            <a:off x="635400" y="3844900"/>
            <a:ext cx="1803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Zoom controls</a:t>
            </a:r>
            <a:endParaRPr sz="1800"/>
          </a:p>
        </p:txBody>
      </p:sp>
      <p:sp>
        <p:nvSpPr>
          <p:cNvPr id="657" name="Google Shape;657;p9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pic>
        <p:nvPicPr>
          <p:cNvPr id="658" name="Google Shape;658;p91" descr="Zoom Control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69" y="1428750"/>
            <a:ext cx="1524000" cy="2286000"/>
          </a:xfrm>
          <a:prstGeom prst="rect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59" name="Google Shape;659;p91" descr="Compas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2897" y="1428745"/>
            <a:ext cx="1524000" cy="2286000"/>
          </a:xfrm>
          <a:prstGeom prst="rect">
            <a:avLst/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60" name="Google Shape;660;p91" descr="My Location button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0725" y="1428745"/>
            <a:ext cx="1524000" cy="2286000"/>
          </a:xfrm>
          <a:prstGeom prst="rect">
            <a:avLst/>
          </a:prstGeom>
          <a:noFill/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1" name="Google Shape;661;p91"/>
          <p:cNvSpPr txBox="1">
            <a:spLocks noGrp="1"/>
          </p:cNvSpPr>
          <p:nvPr>
            <p:ph type="body" idx="1"/>
          </p:nvPr>
        </p:nvSpPr>
        <p:spPr>
          <a:xfrm>
            <a:off x="3682773" y="3844900"/>
            <a:ext cx="152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Compass</a:t>
            </a:r>
            <a:endParaRPr sz="1800"/>
          </a:p>
        </p:txBody>
      </p:sp>
      <p:sp>
        <p:nvSpPr>
          <p:cNvPr id="662" name="Google Shape;662;p91"/>
          <p:cNvSpPr txBox="1">
            <a:spLocks noGrp="1"/>
          </p:cNvSpPr>
          <p:nvPr>
            <p:ph type="body" idx="1"/>
          </p:nvPr>
        </p:nvSpPr>
        <p:spPr>
          <a:xfrm>
            <a:off x="6224675" y="3844900"/>
            <a:ext cx="1803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Location button</a:t>
            </a:r>
            <a:endParaRPr sz="18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2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controls </a:t>
            </a:r>
            <a:endParaRPr/>
          </a:p>
        </p:txBody>
      </p:sp>
      <p:sp>
        <p:nvSpPr>
          <p:cNvPr id="668" name="Google Shape;668;p92"/>
          <p:cNvSpPr txBox="1">
            <a:spLocks noGrp="1"/>
          </p:cNvSpPr>
          <p:nvPr>
            <p:ph type="body" idx="1"/>
          </p:nvPr>
        </p:nvSpPr>
        <p:spPr>
          <a:xfrm>
            <a:off x="311700" y="1152375"/>
            <a:ext cx="8520600" cy="412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Use </a:t>
            </a:r>
            <a:r>
              <a:rPr lang="en" sz="2000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UiSettings</a:t>
            </a:r>
            <a:r>
              <a:rPr lang="en" sz="2000">
                <a:solidFill>
                  <a:srgbClr val="000000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to change visibility of UI controls</a:t>
            </a:r>
            <a:r>
              <a:rPr lang="en" sz="2000">
                <a:solidFill>
                  <a:srgbClr val="000000"/>
                </a:solidFill>
              </a:rPr>
              <a:t> </a:t>
            </a: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GoogleMap.getUiSettings()</a:t>
            </a:r>
            <a:r>
              <a:rPr lang="en" sz="2000">
                <a:solidFill>
                  <a:srgbClr val="000000"/>
                </a:solidFill>
              </a:rPr>
              <a:t> 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Enable/disable zoom control: </a:t>
            </a: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UiSettings.setZoomControlsEnabled(boolean)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nsolas"/>
              <a:buChar char="●"/>
            </a:pPr>
            <a:r>
              <a:rPr lang="en" sz="2000">
                <a:solidFill>
                  <a:srgbClr val="000000"/>
                </a:solidFill>
              </a:rPr>
              <a:t>Enable/disable compass:  </a:t>
            </a: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UiSettings.setCompassEnabled(boolean)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Enable/disable toolbar: </a:t>
            </a:r>
            <a:r>
              <a:rPr lang="en" sz="2000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7"/>
              </a:rPr>
              <a:t>UiSettings.setMapToolbarEnabled(boolean)</a:t>
            </a:r>
            <a:endParaRPr sz="2000">
              <a:solidFill>
                <a:srgbClr val="21AAC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9" name="Google Shape;669;p9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Customization examples</a:t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776" y="1207125"/>
            <a:ext cx="1799230" cy="3051438"/>
          </a:xfrm>
          <a:prstGeom prst="rect">
            <a:avLst/>
          </a:prstGeom>
          <a:noFill/>
          <a:ln w="9525" cap="flat" cmpd="sng">
            <a:solidFill>
              <a:srgbClr val="3B78E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7" name="Google Shape;187;p31"/>
          <p:cNvSpPr txBox="1">
            <a:spLocks noGrp="1"/>
          </p:cNvSpPr>
          <p:nvPr>
            <p:ph type="body" idx="1"/>
          </p:nvPr>
        </p:nvSpPr>
        <p:spPr>
          <a:xfrm>
            <a:off x="147775" y="1096050"/>
            <a:ext cx="2786100" cy="352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Change the color of the sea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Put Android on your map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Draw shapes on your map</a:t>
            </a:r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3406" y="1207125"/>
            <a:ext cx="1716444" cy="3051450"/>
          </a:xfrm>
          <a:prstGeom prst="rect">
            <a:avLst/>
          </a:prstGeom>
          <a:noFill/>
          <a:ln w="9525" cap="flat" cmpd="sng">
            <a:solidFill>
              <a:srgbClr val="3B78E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9" name="Google Shape;18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4481" y="1207125"/>
            <a:ext cx="1716450" cy="3051467"/>
          </a:xfrm>
          <a:prstGeom prst="rect">
            <a:avLst/>
          </a:prstGeom>
          <a:noFill/>
          <a:ln w="9525" cap="flat" cmpd="sng">
            <a:solidFill>
              <a:srgbClr val="3B78E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3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Gestures </a:t>
            </a:r>
            <a:endParaRPr/>
          </a:p>
        </p:txBody>
      </p:sp>
      <p:sp>
        <p:nvSpPr>
          <p:cNvPr id="675" name="Google Shape;675;p93"/>
          <p:cNvSpPr txBox="1">
            <a:spLocks noGrp="1"/>
          </p:cNvSpPr>
          <p:nvPr>
            <p:ph type="body" idx="1"/>
          </p:nvPr>
        </p:nvSpPr>
        <p:spPr>
          <a:xfrm>
            <a:off x="311700" y="1030575"/>
            <a:ext cx="8520600" cy="424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Enable/disable zoom gestures with </a:t>
            </a: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UiSettings.setZoomGesturesEnabled(boolean)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Enable/disable scrolling/panning with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UiSettings.setScrollGesturesEnabled(boolean)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Enable/disable tilt gestures with </a:t>
            </a: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UiSettings.setTiltGesturesEnabled(boolean)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Enable/disable rotation with </a:t>
            </a: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UiSettings.setRotateGesturesEnabled(boolean)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6" name="Google Shape;676;p9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4"/>
          <p:cNvSpPr txBox="1">
            <a:spLocks noGrp="1"/>
          </p:cNvSpPr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Overlays and shapes </a:t>
            </a:r>
            <a:endParaRPr/>
          </a:p>
        </p:txBody>
      </p:sp>
      <p:sp>
        <p:nvSpPr>
          <p:cNvPr id="682" name="Google Shape;682;p9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83" name="Google Shape;683;p9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ground and tile overlays</a:t>
            </a:r>
            <a:endParaRPr/>
          </a:p>
        </p:txBody>
      </p:sp>
      <p:sp>
        <p:nvSpPr>
          <p:cNvPr id="689" name="Google Shape;689;p95"/>
          <p:cNvSpPr txBox="1">
            <a:spLocks noGrp="1"/>
          </p:cNvSpPr>
          <p:nvPr>
            <p:ph type="body" idx="1"/>
          </p:nvPr>
        </p:nvSpPr>
        <p:spPr>
          <a:xfrm>
            <a:off x="311700" y="950100"/>
            <a:ext cx="8520600" cy="120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Ground overlay: Image fixed on map at specific point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5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Tile overlay: Set of images added on top of base map tiles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90" name="Google Shape;690;p9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pic>
        <p:nvPicPr>
          <p:cNvPr id="691" name="Google Shape;691;p95"/>
          <p:cNvPicPr preferRelativeResize="0"/>
          <p:nvPr/>
        </p:nvPicPr>
        <p:blipFill rotWithShape="1">
          <a:blip r:embed="rId3">
            <a:alphaModFix/>
          </a:blip>
          <a:srcRect t="27213" b="8498"/>
          <a:stretch/>
        </p:blipFill>
        <p:spPr>
          <a:xfrm>
            <a:off x="486550" y="2301325"/>
            <a:ext cx="1594975" cy="18243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92" name="Google Shape;692;p95"/>
          <p:cNvPicPr preferRelativeResize="0"/>
          <p:nvPr/>
        </p:nvPicPr>
        <p:blipFill rotWithShape="1">
          <a:blip r:embed="rId4">
            <a:alphaModFix/>
          </a:blip>
          <a:srcRect t="27409" b="8684"/>
          <a:stretch/>
        </p:blipFill>
        <p:spPr>
          <a:xfrm>
            <a:off x="2306500" y="2301325"/>
            <a:ext cx="1690724" cy="18243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93" name="Google Shape;693;p95"/>
          <p:cNvPicPr preferRelativeResize="0"/>
          <p:nvPr/>
        </p:nvPicPr>
        <p:blipFill rotWithShape="1">
          <a:blip r:embed="rId5">
            <a:alphaModFix/>
          </a:blip>
          <a:srcRect t="14403" b="8614"/>
          <a:stretch/>
        </p:blipFill>
        <p:spPr>
          <a:xfrm>
            <a:off x="5429000" y="2077275"/>
            <a:ext cx="1594975" cy="218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94" name="Google Shape;694;p95"/>
          <p:cNvSpPr txBox="1"/>
          <p:nvPr/>
        </p:nvSpPr>
        <p:spPr>
          <a:xfrm>
            <a:off x="1348275" y="4121100"/>
            <a:ext cx="15951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overlays</a:t>
            </a:r>
            <a:endParaRPr/>
          </a:p>
        </p:txBody>
      </p:sp>
      <p:sp>
        <p:nvSpPr>
          <p:cNvPr id="695" name="Google Shape;695;p95"/>
          <p:cNvSpPr txBox="1"/>
          <p:nvPr/>
        </p:nvSpPr>
        <p:spPr>
          <a:xfrm>
            <a:off x="5581338" y="4261875"/>
            <a:ext cx="15951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Tile overlays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 ground overlay</a:t>
            </a:r>
            <a:endParaRPr/>
          </a:p>
        </p:txBody>
      </p:sp>
      <p:sp>
        <p:nvSpPr>
          <p:cNvPr id="701" name="Google Shape;701;p96"/>
          <p:cNvSpPr txBox="1">
            <a:spLocks noGrp="1"/>
          </p:cNvSpPr>
          <p:nvPr>
            <p:ph type="body" idx="1"/>
          </p:nvPr>
        </p:nvSpPr>
        <p:spPr>
          <a:xfrm>
            <a:off x="311700" y="851575"/>
            <a:ext cx="8520600" cy="442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Create </a:t>
            </a: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GroundOverlayOptions</a:t>
            </a:r>
            <a:r>
              <a:rPr lang="en" sz="2000">
                <a:solidFill>
                  <a:srgbClr val="000000"/>
                </a:solidFill>
              </a:rPr>
              <a:t> and use  </a:t>
            </a:r>
            <a:r>
              <a:rPr lang="en" sz="2000" u="sng">
                <a:solidFill>
                  <a:srgbClr val="21AAC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BitmapDescriptorFactory.fromResource()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Set the position property: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GroundOverlayOptions homeOverlay = new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GroundOverlayOptions()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.image(BitmapDescriptorFactory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.fromResource(R.drawable.android))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.position(home, 100);</a:t>
            </a:r>
            <a:endParaRPr sz="18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Call 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addGroundOverlay()</a:t>
            </a:r>
            <a:r>
              <a:rPr lang="en" sz="2000">
                <a:solidFill>
                  <a:schemeClr val="dk1"/>
                </a:solidFill>
              </a:rPr>
              <a:t>: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mMap.addGroundOverlay(homeOverlay);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500"/>
              </a:spcBef>
              <a:spcAft>
                <a:spcPts val="200"/>
              </a:spcAft>
              <a:buNone/>
            </a:pP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2" name="Google Shape;702;p9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7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 shapes over map</a:t>
            </a:r>
            <a:endParaRPr/>
          </a:p>
        </p:txBody>
      </p:sp>
      <p:sp>
        <p:nvSpPr>
          <p:cNvPr id="708" name="Google Shape;708;p9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pic>
        <p:nvPicPr>
          <p:cNvPr id="709" name="Google Shape;709;p97"/>
          <p:cNvPicPr preferRelativeResize="0"/>
          <p:nvPr/>
        </p:nvPicPr>
        <p:blipFill rotWithShape="1">
          <a:blip r:embed="rId3">
            <a:alphaModFix/>
          </a:blip>
          <a:srcRect t="41023" b="7504"/>
          <a:stretch/>
        </p:blipFill>
        <p:spPr>
          <a:xfrm>
            <a:off x="271250" y="1107500"/>
            <a:ext cx="2561006" cy="2652550"/>
          </a:xfrm>
          <a:prstGeom prst="rect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10" name="Google Shape;710;p97"/>
          <p:cNvPicPr preferRelativeResize="0"/>
          <p:nvPr/>
        </p:nvPicPr>
        <p:blipFill rotWithShape="1">
          <a:blip r:embed="rId4">
            <a:alphaModFix/>
          </a:blip>
          <a:srcRect t="49361"/>
          <a:stretch/>
        </p:blipFill>
        <p:spPr>
          <a:xfrm>
            <a:off x="3182511" y="1107500"/>
            <a:ext cx="2635884" cy="2652550"/>
          </a:xfrm>
          <a:prstGeom prst="rect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11" name="Google Shape;711;p97"/>
          <p:cNvSpPr txBox="1"/>
          <p:nvPr/>
        </p:nvSpPr>
        <p:spPr>
          <a:xfrm>
            <a:off x="1102800" y="3808900"/>
            <a:ext cx="8979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Polylines</a:t>
            </a:r>
            <a:endParaRPr/>
          </a:p>
        </p:txBody>
      </p:sp>
      <p:sp>
        <p:nvSpPr>
          <p:cNvPr id="712" name="Google Shape;712;p97"/>
          <p:cNvSpPr txBox="1"/>
          <p:nvPr/>
        </p:nvSpPr>
        <p:spPr>
          <a:xfrm>
            <a:off x="4017150" y="3808900"/>
            <a:ext cx="9573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Polygons</a:t>
            </a:r>
            <a:endParaRPr/>
          </a:p>
        </p:txBody>
      </p:sp>
      <p:sp>
        <p:nvSpPr>
          <p:cNvPr id="713" name="Google Shape;713;p97"/>
          <p:cNvSpPr txBox="1"/>
          <p:nvPr/>
        </p:nvSpPr>
        <p:spPr>
          <a:xfrm>
            <a:off x="7199625" y="3808900"/>
            <a:ext cx="8418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Circle</a:t>
            </a:r>
            <a:endParaRPr/>
          </a:p>
        </p:txBody>
      </p:sp>
      <p:pic>
        <p:nvPicPr>
          <p:cNvPr id="714" name="Google Shape;714;p97"/>
          <p:cNvPicPr preferRelativeResize="0"/>
          <p:nvPr/>
        </p:nvPicPr>
        <p:blipFill rotWithShape="1">
          <a:blip r:embed="rId5">
            <a:alphaModFix/>
          </a:blip>
          <a:srcRect l="3527" t="49917" r="3897"/>
          <a:stretch/>
        </p:blipFill>
        <p:spPr>
          <a:xfrm>
            <a:off x="6168650" y="1107500"/>
            <a:ext cx="2635900" cy="2652550"/>
          </a:xfrm>
          <a:prstGeom prst="rect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 shapes over map</a:t>
            </a:r>
            <a:endParaRPr/>
          </a:p>
        </p:txBody>
      </p:sp>
      <p:sp>
        <p:nvSpPr>
          <p:cNvPr id="720" name="Google Shape;720;p98"/>
          <p:cNvSpPr txBox="1">
            <a:spLocks noGrp="1"/>
          </p:cNvSpPr>
          <p:nvPr>
            <p:ph type="body" idx="1"/>
          </p:nvPr>
        </p:nvSpPr>
        <p:spPr>
          <a:xfrm>
            <a:off x="311700" y="1030575"/>
            <a:ext cx="5919300" cy="358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rgbClr val="21AAC3"/>
                </a:solidFill>
                <a:hlinkClick r:id="rId3"/>
              </a:rPr>
              <a:t>Polyline</a:t>
            </a:r>
            <a:r>
              <a:rPr lang="en">
                <a:solidFill>
                  <a:srgbClr val="000000"/>
                </a:solidFill>
              </a:rPr>
              <a:t>: Series of connected line segments for paths and routes 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rgbClr val="21AAC3"/>
                </a:solidFill>
                <a:hlinkClick r:id="rId4"/>
              </a:rPr>
              <a:t>Polygon</a:t>
            </a:r>
            <a:r>
              <a:rPr lang="en">
                <a:solidFill>
                  <a:srgbClr val="000000"/>
                </a:solidFill>
              </a:rPr>
              <a:t>: Enclosed shape to mark map areas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rgbClr val="21AAC3"/>
                </a:solidFill>
                <a:hlinkClick r:id="rId5"/>
              </a:rPr>
              <a:t>Circle</a:t>
            </a:r>
            <a:r>
              <a:rPr lang="en">
                <a:solidFill>
                  <a:srgbClr val="000000"/>
                </a:solidFill>
              </a:rPr>
              <a:t>: Geographically accurate projection of a circle on Earth's surface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5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Properties: See </a:t>
            </a:r>
            <a:r>
              <a:rPr lang="en" u="sng">
                <a:solidFill>
                  <a:srgbClr val="21AAC3"/>
                </a:solidFill>
                <a:hlinkClick r:id="rId6"/>
              </a:rPr>
              <a:t>Shapes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21" name="Google Shape;721;p9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9"/>
          <p:cNvSpPr txBox="1">
            <a:spLocks noGrp="1"/>
          </p:cNvSpPr>
          <p:nvPr>
            <p:ph type="title"/>
          </p:nvPr>
        </p:nvSpPr>
        <p:spPr>
          <a:xfrm>
            <a:off x="265500" y="1011825"/>
            <a:ext cx="4045200" cy="20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Street view </a:t>
            </a:r>
            <a:endParaRPr/>
          </a:p>
        </p:txBody>
      </p:sp>
      <p:sp>
        <p:nvSpPr>
          <p:cNvPr id="727" name="Google Shape;727;p9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728" name="Google Shape;728;p9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0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Street View</a:t>
            </a:r>
            <a:endParaRPr/>
          </a:p>
        </p:txBody>
      </p:sp>
      <p:sp>
        <p:nvSpPr>
          <p:cNvPr id="734" name="Google Shape;734;p10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pic>
        <p:nvPicPr>
          <p:cNvPr id="735" name="Google Shape;73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400" y="1093000"/>
            <a:ext cx="5897200" cy="33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01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Street View</a:t>
            </a:r>
            <a:endParaRPr/>
          </a:p>
        </p:txBody>
      </p:sp>
      <p:sp>
        <p:nvSpPr>
          <p:cNvPr id="741" name="Google Shape;741;p101"/>
          <p:cNvSpPr txBox="1">
            <a:spLocks noGrp="1"/>
          </p:cNvSpPr>
          <p:nvPr>
            <p:ph type="body" idx="1"/>
          </p:nvPr>
        </p:nvSpPr>
        <p:spPr>
          <a:xfrm>
            <a:off x="311700" y="1030575"/>
            <a:ext cx="8520600" cy="424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StreetViewPanorama</a:t>
            </a:r>
            <a:r>
              <a:rPr lang="en">
                <a:solidFill>
                  <a:srgbClr val="000000"/>
                </a:solidFill>
              </a:rPr>
              <a:t> models </a:t>
            </a:r>
            <a:r>
              <a:rPr lang="en">
                <a:solidFill>
                  <a:schemeClr val="dk1"/>
                </a:solidFill>
              </a:rPr>
              <a:t>360-degree</a:t>
            </a:r>
            <a:r>
              <a:rPr lang="en">
                <a:solidFill>
                  <a:srgbClr val="000000"/>
                </a:solidFill>
              </a:rPr>
              <a:t> panorama</a:t>
            </a:r>
            <a:endParaRPr>
              <a:solidFill>
                <a:srgbClr val="000000"/>
              </a:solidFill>
            </a:endParaRPr>
          </a:p>
          <a:p>
            <a:pPr marL="914400" lvl="1" indent="-355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StreetViewPanoramaFragment</a:t>
            </a:r>
            <a:r>
              <a:rPr lang="en">
                <a:solidFill>
                  <a:srgbClr val="000000"/>
                </a:solidFill>
              </a:rPr>
              <a:t> for fragment</a:t>
            </a:r>
            <a:endParaRPr>
              <a:solidFill>
                <a:srgbClr val="000000"/>
              </a:solidFill>
            </a:endParaRPr>
          </a:p>
          <a:p>
            <a:pPr marL="914400" lvl="1" indent="-3556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StreetViewPanoramaView</a:t>
            </a:r>
            <a:r>
              <a:rPr lang="en">
                <a:solidFill>
                  <a:srgbClr val="000000"/>
                </a:solidFill>
              </a:rPr>
              <a:t> for view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</a:rPr>
              <a:t>Configure the panorama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StreetViewPanoramaFragment</a:t>
            </a:r>
            <a:endParaRPr sz="18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                    </a:t>
            </a: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.newInstance(StreetViewPanoramaOptions options)</a:t>
            </a:r>
            <a:r>
              <a:rPr lang="en" sz="1800">
                <a:solidFill>
                  <a:srgbClr val="000000"/>
                </a:solidFill>
              </a:rPr>
              <a:t> </a:t>
            </a:r>
            <a:endParaRPr sz="18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StreetViewPanoramaView(Context, StreetViewPanoramaOptions)</a:t>
            </a:r>
            <a:r>
              <a:rPr lang="en" sz="2000">
                <a:solidFill>
                  <a:srgbClr val="000000"/>
                </a:solidFill>
              </a:rPr>
              <a:t> 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2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742" name="Google Shape;742;p10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02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748" name="Google Shape;748;p10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749" name="Google Shape;749;p102"/>
          <p:cNvSpPr txBox="1"/>
          <p:nvPr/>
        </p:nvSpPr>
        <p:spPr>
          <a:xfrm>
            <a:off x="311700" y="2063725"/>
            <a:ext cx="8520600" cy="1777800"/>
          </a:xfrm>
          <a:prstGeom prst="rect">
            <a:avLst/>
          </a:prstGeom>
          <a:noFill/>
          <a:ln w="38100" cap="flat" cmpd="sng">
            <a:solidFill>
              <a:srgbClr val="21AA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9.1 Google Maps API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9.1 Add a Google Map to your app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setup</a:t>
            </a:r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96" name="Google Shape;196;p3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Set up the project 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and get API keys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755" name="Google Shape;755;p10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756" name="Google Shape;756;p10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sp>
        <p:nvSpPr>
          <p:cNvPr id="757" name="Google Shape;757;p10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 map to your app</a:t>
            </a:r>
            <a:endParaRPr/>
          </a:p>
        </p:txBody>
      </p:sp>
      <p:sp>
        <p:nvSpPr>
          <p:cNvPr id="203" name="Google Shape;203;p33"/>
          <p:cNvSpPr txBox="1">
            <a:spLocks noGrp="1"/>
          </p:cNvSpPr>
          <p:nvPr>
            <p:ph type="body" idx="1"/>
          </p:nvPr>
        </p:nvSpPr>
        <p:spPr>
          <a:xfrm>
            <a:off x="311700" y="1310500"/>
            <a:ext cx="5740500" cy="31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dirty="0">
                <a:solidFill>
                  <a:schemeClr val="dk1"/>
                </a:solidFill>
                <a:highlight>
                  <a:schemeClr val="lt1"/>
                </a:highlight>
              </a:rPr>
              <a:t>Obtain API keys to use Google Map</a:t>
            </a:r>
            <a:endParaRPr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</a:rPr>
              <a:t>Include a Google Map in your app</a:t>
            </a:r>
            <a:endParaRPr dirty="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</a:rPr>
              <a:t>Change the look and feel of the map</a:t>
            </a:r>
            <a:endParaRPr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</a:rPr>
              <a:t>Change map behavior</a:t>
            </a:r>
            <a:endParaRPr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04" name="Google Shape;204;p3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450" y="1310500"/>
            <a:ext cx="1785075" cy="3182100"/>
          </a:xfrm>
          <a:prstGeom prst="rect">
            <a:avLst/>
          </a:prstGeom>
          <a:noFill/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2452</Words>
  <Application>Microsoft Office PowerPoint</Application>
  <PresentationFormat>On-screen Show (16:9)</PresentationFormat>
  <Paragraphs>492</Paragraphs>
  <Slides>80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Courier New</vt:lpstr>
      <vt:lpstr>Consolas</vt:lpstr>
      <vt:lpstr>Roboto</vt:lpstr>
      <vt:lpstr>Open Sans</vt:lpstr>
      <vt:lpstr>GDT master</vt:lpstr>
      <vt:lpstr>GDT master</vt:lpstr>
      <vt:lpstr>Mapping</vt:lpstr>
      <vt:lpstr>Contents  </vt:lpstr>
      <vt:lpstr>9.1 Adding a Google Map to your app</vt:lpstr>
      <vt:lpstr>Introducing Maps API</vt:lpstr>
      <vt:lpstr>Google Maps</vt:lpstr>
      <vt:lpstr>Customize maps in your app</vt:lpstr>
      <vt:lpstr>Customization examples</vt:lpstr>
      <vt:lpstr>API setup</vt:lpstr>
      <vt:lpstr>Adding a map to your app</vt:lpstr>
      <vt:lpstr>Register app and get API key</vt:lpstr>
      <vt:lpstr>Use Google Maps Activity template</vt:lpstr>
      <vt:lpstr>Get API debug key</vt:lpstr>
      <vt:lpstr>Displaying map in layout </vt:lpstr>
      <vt:lpstr>Display map in layout</vt:lpstr>
      <vt:lpstr>MapFragment</vt:lpstr>
      <vt:lpstr>Map fragment example</vt:lpstr>
      <vt:lpstr>MapFragment attributes</vt:lpstr>
      <vt:lpstr>onMapReadyCallback</vt:lpstr>
      <vt:lpstr>Create map example</vt:lpstr>
      <vt:lpstr>onMapReady() callback</vt:lpstr>
      <vt:lpstr>onMapReady() example</vt:lpstr>
      <vt:lpstr>Configuring initial map state </vt:lpstr>
      <vt:lpstr>What you can configure</vt:lpstr>
      <vt:lpstr>Configuring initial map state</vt:lpstr>
      <vt:lpstr>Custom XML attributes</vt:lpstr>
      <vt:lpstr>PowerPoint Presentation</vt:lpstr>
      <vt:lpstr>XML example (part 1)</vt:lpstr>
      <vt:lpstr>XML example (part 2)</vt:lpstr>
      <vt:lpstr>Define map options in code</vt:lpstr>
      <vt:lpstr>GoogleMapOptions</vt:lpstr>
      <vt:lpstr>Setting the map type </vt:lpstr>
      <vt:lpstr>Map types</vt:lpstr>
      <vt:lpstr>Set map type</vt:lpstr>
      <vt:lpstr>Setting map styles and lite mode </vt:lpstr>
      <vt:lpstr>Map styles</vt:lpstr>
      <vt:lpstr>Use style wizard to get styles</vt:lpstr>
      <vt:lpstr>Use style wizard to get styles</vt:lpstr>
      <vt:lpstr>Get style as JSON</vt:lpstr>
      <vt:lpstr>Styling a map</vt:lpstr>
      <vt:lpstr>Steps to styling a map</vt:lpstr>
      <vt:lpstr>GoogleMap.setMapStyle()</vt:lpstr>
      <vt:lpstr>Catch errors and exceptions</vt:lpstr>
      <vt:lpstr>Lite mode</vt:lpstr>
      <vt:lpstr>Implementing lite mode</vt:lpstr>
      <vt:lpstr>Adding interactivity to maps </vt:lpstr>
      <vt:lpstr>Listening to map events</vt:lpstr>
      <vt:lpstr>GoogleMap events</vt:lpstr>
      <vt:lpstr>Moving the camera and view </vt:lpstr>
      <vt:lpstr>Camera and view</vt:lpstr>
      <vt:lpstr>Camera position</vt:lpstr>
      <vt:lpstr>Camera position aspects</vt:lpstr>
      <vt:lpstr>Zoom levels</vt:lpstr>
      <vt:lpstr>Zoom levels</vt:lpstr>
      <vt:lpstr>Steps for moving the camera</vt:lpstr>
      <vt:lpstr>Markers </vt:lpstr>
      <vt:lpstr>Using map markers </vt:lpstr>
      <vt:lpstr>Adding map markers</vt:lpstr>
      <vt:lpstr>Info windows</vt:lpstr>
      <vt:lpstr>Customize the info window</vt:lpstr>
      <vt:lpstr>Customize the info window</vt:lpstr>
      <vt:lpstr>Businesses and points of interest </vt:lpstr>
      <vt:lpstr>Points of interest</vt:lpstr>
      <vt:lpstr>Businesses and points of interest (POIs)</vt:lpstr>
      <vt:lpstr>Steps to use OnPoiClickListener</vt:lpstr>
      <vt:lpstr>GoogleMap.OnPoiClickListener</vt:lpstr>
      <vt:lpstr>onPoiClick() example</vt:lpstr>
      <vt:lpstr>UI controls</vt:lpstr>
      <vt:lpstr>UI controls </vt:lpstr>
      <vt:lpstr>UI controls </vt:lpstr>
      <vt:lpstr>Gestures </vt:lpstr>
      <vt:lpstr>Overlays and shapes </vt:lpstr>
      <vt:lpstr>Use ground and tile overlays</vt:lpstr>
      <vt:lpstr>Adding a ground overlay</vt:lpstr>
      <vt:lpstr>Draw shapes over map</vt:lpstr>
      <vt:lpstr>Draw shapes over map</vt:lpstr>
      <vt:lpstr>Street view </vt:lpstr>
      <vt:lpstr>Google Street View</vt:lpstr>
      <vt:lpstr>Google Street View</vt:lpstr>
      <vt:lpstr>What's next?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</dc:title>
  <cp:lastModifiedBy>Vinh La</cp:lastModifiedBy>
  <cp:revision>3</cp:revision>
  <dcterms:modified xsi:type="dcterms:W3CDTF">2020-12-22T01:40:39Z</dcterms:modified>
</cp:coreProperties>
</file>